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dEYBxsUFmq4y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17" r:id="rId2"/>
    <p:sldId id="350" r:id="rId3"/>
    <p:sldId id="339" r:id="rId4"/>
    <p:sldId id="342" r:id="rId5"/>
    <p:sldId id="353" r:id="rId6"/>
    <p:sldId id="344" r:id="rId7"/>
    <p:sldId id="351" r:id="rId8"/>
    <p:sldId id="277" r:id="rId9"/>
    <p:sldId id="278" r:id="rId10"/>
    <p:sldId id="352" r:id="rId11"/>
    <p:sldId id="345" r:id="rId12"/>
    <p:sldId id="346" r:id="rId13"/>
    <p:sldId id="347" r:id="rId14"/>
    <p:sldId id="282" r:id="rId15"/>
    <p:sldId id="329" r:id="rId16"/>
    <p:sldId id="348" r:id="rId17"/>
    <p:sldId id="331" r:id="rId18"/>
    <p:sldId id="341" r:id="rId19"/>
    <p:sldId id="349" r:id="rId20"/>
    <p:sldId id="283" r:id="rId21"/>
    <p:sldId id="285" r:id="rId22"/>
    <p:sldId id="338" r:id="rId23"/>
    <p:sldId id="284" r:id="rId24"/>
    <p:sldId id="297" r:id="rId25"/>
    <p:sldId id="289" r:id="rId26"/>
    <p:sldId id="290" r:id="rId27"/>
    <p:sldId id="301" r:id="rId28"/>
    <p:sldId id="303" r:id="rId29"/>
    <p:sldId id="286" r:id="rId30"/>
    <p:sldId id="315" r:id="rId31"/>
    <p:sldId id="291" r:id="rId32"/>
    <p:sldId id="287" r:id="rId33"/>
    <p:sldId id="292" r:id="rId34"/>
    <p:sldId id="307" r:id="rId35"/>
    <p:sldId id="305" r:id="rId36"/>
    <p:sldId id="288" r:id="rId37"/>
    <p:sldId id="308" r:id="rId38"/>
    <p:sldId id="332" r:id="rId39"/>
    <p:sldId id="333" r:id="rId40"/>
    <p:sldId id="334" r:id="rId41"/>
    <p:sldId id="335" r:id="rId42"/>
    <p:sldId id="337" r:id="rId43"/>
    <p:sldId id="270" r:id="rId4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D79"/>
    <a:srgbClr val="81AA11"/>
    <a:srgbClr val="8FC31F"/>
    <a:srgbClr val="BBBBBB"/>
    <a:srgbClr val="F4F1EA"/>
    <a:srgbClr val="7EA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 autoAdjust="0"/>
    <p:restoredTop sz="82019" autoAdjust="0"/>
  </p:normalViewPr>
  <p:slideViewPr>
    <p:cSldViewPr snapToGrid="0">
      <p:cViewPr varScale="1">
        <p:scale>
          <a:sx n="72" d="100"/>
          <a:sy n="72" d="100"/>
        </p:scale>
        <p:origin x="72" y="1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12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A21B2-83B6-4274-8292-A515D6FA031B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673C8-2786-4B67-8484-74C82A56F8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5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7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수집된 정보를 바탕으로 시각화한 내용을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시각화한 내용은 연도별 </a:t>
            </a:r>
            <a:r>
              <a:rPr lang="en-US" altLang="ko-KR" dirty="0"/>
              <a:t>top 100</a:t>
            </a:r>
            <a:r>
              <a:rPr lang="ko-KR" altLang="en-US" dirty="0"/>
              <a:t>의 장르 분포인데요</a:t>
            </a:r>
            <a:r>
              <a:rPr lang="en-US" altLang="ko-KR" dirty="0"/>
              <a:t>. </a:t>
            </a:r>
            <a:r>
              <a:rPr lang="ko-KR" altLang="en-US" dirty="0"/>
              <a:t>어느 장르가 가장 많았을까요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발라드를 이어 댄스가 높은 분포를 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7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연도별 장르 분포를 시각화한 내용입니다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살구색 부분이 발라드를 나타내는 부분인데요</a:t>
            </a:r>
            <a:r>
              <a:rPr lang="en-US" altLang="ko-KR" dirty="0"/>
              <a:t>. </a:t>
            </a:r>
            <a:r>
              <a:rPr lang="ko-KR" altLang="en-US" dirty="0"/>
              <a:t>보시는 것처럼 꾸준하게 사랑을 받고 있는 것을 보실 수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보이시는 하늘색 부분은 댄스인데요</a:t>
            </a:r>
            <a:r>
              <a:rPr lang="en-US" altLang="ko-KR" dirty="0"/>
              <a:t>. </a:t>
            </a:r>
            <a:r>
              <a:rPr lang="ko-KR" altLang="en-US" dirty="0"/>
              <a:t>역시 많은 분포를 차지하고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98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표는 연도 별 </a:t>
            </a:r>
            <a:r>
              <a:rPr lang="en-US" altLang="ko-KR" dirty="0"/>
              <a:t>TOP100</a:t>
            </a:r>
            <a:r>
              <a:rPr lang="ko-KR" altLang="en-US" dirty="0"/>
              <a:t>에 </a:t>
            </a:r>
            <a:r>
              <a:rPr lang="en-US" altLang="ko-KR" dirty="0"/>
              <a:t>8</a:t>
            </a:r>
            <a:r>
              <a:rPr lang="ko-KR" altLang="en-US" dirty="0"/>
              <a:t>개 이상의 곡을 올린 소속사의 목록입니다</a:t>
            </a:r>
            <a:r>
              <a:rPr lang="en-US" altLang="ko-KR" dirty="0"/>
              <a:t>. </a:t>
            </a:r>
            <a:r>
              <a:rPr lang="ko-KR" altLang="en-US" dirty="0"/>
              <a:t>이 중에서 관심있는 소속사를 시각화 하여 </a:t>
            </a:r>
            <a:r>
              <a:rPr lang="ko-KR" altLang="en-US" dirty="0" err="1"/>
              <a:t>나타내었습니다</a:t>
            </a:r>
            <a:r>
              <a:rPr lang="en-US" altLang="ko-KR" dirty="0"/>
              <a:t>. </a:t>
            </a:r>
            <a:r>
              <a:rPr lang="ko-KR" altLang="en-US" dirty="0"/>
              <a:t>그동안 </a:t>
            </a:r>
            <a:r>
              <a:rPr lang="en-US" altLang="ko-KR" dirty="0"/>
              <a:t>JYP</a:t>
            </a:r>
            <a:r>
              <a:rPr lang="ko-KR" altLang="en-US" dirty="0"/>
              <a:t>가 전통적인 음원강자라는 생각을 가지고 있었는데 </a:t>
            </a:r>
            <a:r>
              <a:rPr lang="ko-KR" altLang="en-US" dirty="0" err="1"/>
              <a:t>시각화하였을</a:t>
            </a:r>
            <a:r>
              <a:rPr lang="ko-KR" altLang="en-US" dirty="0"/>
              <a:t> 때 </a:t>
            </a:r>
            <a:r>
              <a:rPr lang="en-US" altLang="ko-KR" dirty="0"/>
              <a:t>YG</a:t>
            </a:r>
            <a:r>
              <a:rPr lang="ko-KR" altLang="en-US" dirty="0"/>
              <a:t>의 강세가 두드러지는 것을 볼 수 있었습니다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2016</a:t>
            </a:r>
            <a:r>
              <a:rPr lang="ko-KR" altLang="en-US" dirty="0"/>
              <a:t>년 이후 </a:t>
            </a:r>
            <a:r>
              <a:rPr lang="en-US" altLang="ko-KR" dirty="0"/>
              <a:t>BIGHIT</a:t>
            </a:r>
            <a:r>
              <a:rPr lang="ko-KR" altLang="en-US" dirty="0"/>
              <a:t>가 많은 곡을 올린 점도 눈에 띕니다</a:t>
            </a:r>
            <a:r>
              <a:rPr lang="en-US" altLang="ko-KR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629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부터는</a:t>
            </a:r>
            <a:r>
              <a:rPr lang="ko-KR" altLang="en-US" dirty="0"/>
              <a:t> 단어분석을 통한 워드 클라우드 과정을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단어의 한글과 영어를 분리했고요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한국어 가사는 </a:t>
            </a:r>
            <a:r>
              <a:rPr lang="ko-KR" altLang="en-US" dirty="0" err="1"/>
              <a:t>코모란을</a:t>
            </a:r>
            <a:r>
              <a:rPr lang="ko-KR" altLang="en-US" dirty="0"/>
              <a:t> 통해 </a:t>
            </a:r>
            <a:r>
              <a:rPr lang="ko-KR" altLang="en-US" dirty="0" err="1"/>
              <a:t>토큰화하였습니다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가사에 </a:t>
            </a:r>
            <a:r>
              <a:rPr lang="ko-KR" altLang="en-US" dirty="0" err="1"/>
              <a:t>나타난느</a:t>
            </a:r>
            <a:r>
              <a:rPr lang="ko-KR" altLang="en-US" dirty="0"/>
              <a:t> 불용어는 </a:t>
            </a:r>
            <a:r>
              <a:rPr lang="en-US" altLang="ko-KR" dirty="0"/>
              <a:t>ranks </a:t>
            </a:r>
            <a:r>
              <a:rPr lang="en-US" altLang="ko-KR" dirty="0" err="1"/>
              <a:t>nl</a:t>
            </a:r>
            <a:r>
              <a:rPr lang="en-US" altLang="ko-KR" dirty="0"/>
              <a:t> </a:t>
            </a:r>
            <a:r>
              <a:rPr lang="ko-KR" altLang="en-US" dirty="0"/>
              <a:t>사이트에서 </a:t>
            </a:r>
            <a:r>
              <a:rPr lang="ko-KR" altLang="en-US" dirty="0" err="1"/>
              <a:t>불용어</a:t>
            </a:r>
            <a:r>
              <a:rPr lang="ko-KR" altLang="en-US" dirty="0"/>
              <a:t> 파일을 다운 받아 불용어를 처리했습니다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185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만들어진 워드 클라우드인데요</a:t>
            </a:r>
            <a:endParaRPr lang="en-US" altLang="ko-KR" dirty="0"/>
          </a:p>
          <a:p>
            <a:r>
              <a:rPr lang="ko-KR" altLang="en-US" dirty="0"/>
              <a:t>사랑이 모든 연도에 압도적으로 많이 등장했고 워드 클라우드에도 잘 나타났습니다</a:t>
            </a:r>
            <a:r>
              <a:rPr lang="en-US" altLang="ko-KR" dirty="0"/>
              <a:t>. </a:t>
            </a:r>
            <a:r>
              <a:rPr lang="ko-KR" altLang="en-US" dirty="0"/>
              <a:t>그리고 뒤이어 그대 사람 생각이 많이 등장한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76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이번에는 수집된 자료를 가지고 탑</a:t>
            </a:r>
            <a:r>
              <a:rPr lang="en-US" altLang="ko-KR" dirty="0"/>
              <a:t>30</a:t>
            </a:r>
            <a:r>
              <a:rPr lang="ko-KR" altLang="en-US" dirty="0"/>
              <a:t>을 예측 분석을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46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</a:t>
            </a:r>
            <a:r>
              <a:rPr lang="en-US" altLang="ko-KR" dirty="0"/>
              <a:t>2010</a:t>
            </a:r>
            <a:r>
              <a:rPr lang="ko-KR" altLang="en-US" dirty="0"/>
              <a:t>년</a:t>
            </a:r>
            <a:r>
              <a:rPr lang="en-US" altLang="ko-KR" dirty="0"/>
              <a:t>-2021</a:t>
            </a:r>
            <a:r>
              <a:rPr lang="ko-KR" altLang="en-US" dirty="0"/>
              <a:t>년까지의 데이터와 </a:t>
            </a:r>
            <a:r>
              <a:rPr lang="en-US" altLang="ko-KR" dirty="0"/>
              <a:t>2022</a:t>
            </a:r>
            <a:r>
              <a:rPr lang="ko-KR" altLang="en-US" dirty="0"/>
              <a:t>년 데이트를 분리해서 </a:t>
            </a:r>
            <a:r>
              <a:rPr lang="en-US" altLang="ko-KR" dirty="0"/>
              <a:t>2021</a:t>
            </a:r>
            <a:r>
              <a:rPr lang="ko-KR" altLang="en-US" dirty="0"/>
              <a:t>년까지 데이터로 모델을 훈련시켜 </a:t>
            </a:r>
            <a:r>
              <a:rPr lang="en-US" altLang="ko-KR" dirty="0"/>
              <a:t>2022</a:t>
            </a:r>
            <a:r>
              <a:rPr lang="ko-KR" altLang="en-US" dirty="0"/>
              <a:t>년 탑</a:t>
            </a:r>
            <a:r>
              <a:rPr lang="en-US" altLang="ko-KR" dirty="0"/>
              <a:t>30</a:t>
            </a:r>
            <a:r>
              <a:rPr lang="ko-KR" altLang="en-US" dirty="0"/>
              <a:t>을 분류 예측하였습니다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88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예측 방법으로 작성한 코드입니다</a:t>
            </a:r>
            <a:r>
              <a:rPr lang="en-US" altLang="ko-KR" dirty="0"/>
              <a:t>. </a:t>
            </a:r>
            <a:r>
              <a:rPr lang="ko-KR" altLang="en-US" dirty="0"/>
              <a:t>수집한 데이터에 문자열과 날짜데이터</a:t>
            </a:r>
            <a:r>
              <a:rPr lang="en-US" altLang="ko-KR" dirty="0"/>
              <a:t>, </a:t>
            </a:r>
            <a:r>
              <a:rPr lang="ko-KR" altLang="en-US" dirty="0" err="1"/>
              <a:t>범주열</a:t>
            </a:r>
            <a:r>
              <a:rPr lang="ko-KR" altLang="en-US" dirty="0"/>
              <a:t> 데이터가 많아 이것을 모두 </a:t>
            </a:r>
            <a:r>
              <a:rPr lang="ko-KR" altLang="en-US" dirty="0" err="1"/>
              <a:t>전처리하는데</a:t>
            </a:r>
            <a:r>
              <a:rPr lang="ko-KR" altLang="en-US" dirty="0"/>
              <a:t> 시간이 많이 걸렸습니다</a:t>
            </a:r>
            <a:r>
              <a:rPr lang="en-US" altLang="ko-KR" dirty="0"/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랜덤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포레스트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 모델을 통해 앙상블 모델을 생성했습니다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돌린 정확도 평가 </a:t>
            </a:r>
            <a:r>
              <a:rPr lang="ko-KR" altLang="en-US" dirty="0" err="1"/>
              <a:t>인데요</a:t>
            </a:r>
            <a:r>
              <a:rPr lang="en-US" altLang="ko-KR" dirty="0"/>
              <a:t>. 0.67</a:t>
            </a:r>
            <a:r>
              <a:rPr lang="ko-KR" altLang="en-US" dirty="0"/>
              <a:t>으로 다소 아쉬운 점수가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멜론에서 제공하는 차트 데이터가 연도별 탑</a:t>
            </a:r>
            <a:r>
              <a:rPr lang="en-US" altLang="ko-KR" dirty="0"/>
              <a:t>100</a:t>
            </a:r>
            <a:r>
              <a:rPr lang="ko-KR" altLang="en-US" dirty="0"/>
              <a:t>이 </a:t>
            </a:r>
            <a:r>
              <a:rPr lang="ko-KR" altLang="en-US" dirty="0" err="1"/>
              <a:t>전부이다보니</a:t>
            </a:r>
            <a:r>
              <a:rPr lang="ko-KR" altLang="en-US" dirty="0"/>
              <a:t> 수집한 데이터가 </a:t>
            </a:r>
            <a:r>
              <a:rPr lang="en-US" altLang="ko-KR" dirty="0"/>
              <a:t>1200</a:t>
            </a:r>
            <a:r>
              <a:rPr lang="ko-KR" altLang="en-US" dirty="0"/>
              <a:t>개 밖에 없었던 부분에서 성능에서 아쉬움을 보였던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음악시장의 트랜드가 빠르게 바뀌다 보니 수집한 데이터로 예측하는 것이 한계가 있었던 것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0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발표는 위와 같은 순서로 진행이 되며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TOP30</a:t>
            </a:r>
            <a:r>
              <a:rPr lang="ko-KR" altLang="en-US" dirty="0"/>
              <a:t>예측까지 제가 발표를 맡고 뒤에 파트는 저의 팀원인 이혜원님께서 </a:t>
            </a:r>
            <a:r>
              <a:rPr lang="ko-KR" altLang="en-US" dirty="0" err="1"/>
              <a:t>진행해주시겠습니다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73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모델 설명을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41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가사 전처리를 위해서 특수 기호를 제거하고</a:t>
            </a:r>
            <a:r>
              <a:rPr lang="en-US" altLang="ko-KR" dirty="0"/>
              <a:t>, </a:t>
            </a:r>
            <a:r>
              <a:rPr lang="ko-KR" altLang="en-US" dirty="0"/>
              <a:t>문장 양 옆 띄어쓰기를 지웠습니다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가사 요약 모델의 경우 한국어와 공백을 제외하고 제거하였습니다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999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처음은 코드 작성의 흐름입니다</a:t>
            </a:r>
            <a:endParaRPr lang="en-US" altLang="ko-KR" dirty="0"/>
          </a:p>
          <a:p>
            <a:r>
              <a:rPr lang="ko-KR" altLang="en-US" dirty="0"/>
              <a:t>처음에는 데이터 전처리와 커스텀 데이터셋과 데이터 </a:t>
            </a:r>
            <a:r>
              <a:rPr lang="ko-KR" altLang="en-US" dirty="0" err="1"/>
              <a:t>로더를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데이터셋 클래스의 초기화 함수에서 토큰화를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모델을 만든 후에 데이터 </a:t>
            </a:r>
            <a:r>
              <a:rPr lang="ko-KR" altLang="en-US" dirty="0" err="1"/>
              <a:t>로더를</a:t>
            </a:r>
            <a:r>
              <a:rPr lang="ko-KR" altLang="en-US" dirty="0"/>
              <a:t> 이용해서 학습을 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모델을 저장하고 예측하는 방식의 흐름으로 진행이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328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장르예측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한국어 </a:t>
            </a:r>
            <a:r>
              <a:rPr lang="en-US" altLang="ko-KR" dirty="0"/>
              <a:t>BERT </a:t>
            </a:r>
            <a:r>
              <a:rPr lang="ko-KR" altLang="en-US" dirty="0"/>
              <a:t>중 하나인 </a:t>
            </a:r>
            <a:r>
              <a:rPr lang="en-US" altLang="ko-KR" dirty="0" err="1"/>
              <a:t>bert</a:t>
            </a:r>
            <a:r>
              <a:rPr lang="en-US" altLang="ko-KR" dirty="0"/>
              <a:t>-base </a:t>
            </a:r>
            <a:r>
              <a:rPr lang="ko-KR" altLang="en-US" dirty="0"/>
              <a:t>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장르마다 가사에 특징이 있을 것이라고 추측을 하였고</a:t>
            </a:r>
            <a:endParaRPr lang="en-US" altLang="ko-KR" dirty="0"/>
          </a:p>
          <a:p>
            <a:r>
              <a:rPr lang="ko-KR" altLang="en-US" dirty="0" err="1"/>
              <a:t>버트를</a:t>
            </a:r>
            <a:r>
              <a:rPr lang="ko-KR" altLang="en-US" dirty="0"/>
              <a:t> 이용해서 해당 가사가 어떤 장르인지 판단하는 장르 분류 모델을 개발하려고 기획하였습니다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62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장르예측 모델은</a:t>
            </a:r>
            <a:r>
              <a:rPr lang="en-US" altLang="ko-KR" dirty="0"/>
              <a:t> </a:t>
            </a:r>
            <a:r>
              <a:rPr lang="ko-KR" altLang="en-US" dirty="0"/>
              <a:t>한 곡에 장르가 여러 개인 경우가 있어서 멀티 레이블 문제입니다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멀티 레이블을 학습 시키기 위해서 다음과 같이 단어사전을 만들어 숫자를 매칭하고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원핫인코딩</a:t>
            </a:r>
            <a:r>
              <a:rPr lang="ko-KR" altLang="en-US" dirty="0"/>
              <a:t> 방법을 이용해서 벡터 값으로 변환하여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모델의 예측을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통과시켜서 클래스별 확률을 구했습니다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Threshold(</a:t>
            </a:r>
            <a:r>
              <a:rPr lang="ko-KR" altLang="en-US" dirty="0" err="1"/>
              <a:t>임계값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0.5</a:t>
            </a:r>
            <a:r>
              <a:rPr lang="ko-KR" altLang="en-US" dirty="0"/>
              <a:t>로 설정하였고 </a:t>
            </a:r>
            <a:r>
              <a:rPr lang="ko-KR" altLang="en-US" dirty="0" err="1"/>
              <a:t>임계값을</a:t>
            </a:r>
            <a:r>
              <a:rPr lang="ko-KR" altLang="en-US" dirty="0"/>
              <a:t> 넘으면 </a:t>
            </a:r>
            <a:r>
              <a:rPr lang="en-US" altLang="ko-KR" dirty="0"/>
              <a:t>1</a:t>
            </a:r>
            <a:r>
              <a:rPr lang="ko-KR" altLang="en-US" dirty="0"/>
              <a:t>로 예측했다고 간주하였습니다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80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학습할 때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번씩 돌아갈 때마다 </a:t>
            </a:r>
            <a:r>
              <a:rPr lang="en-US" altLang="ko-KR" dirty="0"/>
              <a:t>Accuracy</a:t>
            </a:r>
            <a:r>
              <a:rPr lang="ko-KR" altLang="en-US" dirty="0"/>
              <a:t>와 </a:t>
            </a:r>
            <a:r>
              <a:rPr lang="en-US" altLang="ko-KR" dirty="0"/>
              <a:t>loss</a:t>
            </a:r>
            <a:r>
              <a:rPr lang="ko-KR" altLang="en-US" dirty="0"/>
              <a:t>로 학습이 잘 되는지를 확인을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transformer pipeline</a:t>
            </a:r>
            <a:r>
              <a:rPr lang="ko-KR" altLang="en-US" dirty="0"/>
              <a:t>을 이용해서 가사를 입력했을 때 학습된 모델이</a:t>
            </a:r>
            <a:endParaRPr lang="en-US" altLang="ko-KR" dirty="0"/>
          </a:p>
          <a:p>
            <a:r>
              <a:rPr lang="ko-KR" altLang="en-US" dirty="0"/>
              <a:t>어떤 장르로 분류하는지를 보여주게끔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385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차트를 수집한 데이터에 장르의 비율이 고르지 않다는 문제점이 있었습니다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따라서 장르음악 데이터를 추가로 수집하였습니다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장르 비율이 고르게 만든 데이터를 이용해서 학습을 시켜서 </a:t>
            </a:r>
            <a:r>
              <a:rPr lang="en-US" altLang="ko-KR" b="0" dirty="0"/>
              <a:t>Accuracy</a:t>
            </a:r>
            <a:r>
              <a:rPr lang="ko-KR" altLang="en-US" b="0" dirty="0"/>
              <a:t>를 늘릴 수 있었지만</a:t>
            </a:r>
            <a:endParaRPr lang="en-US" altLang="ko-KR" b="0" dirty="0"/>
          </a:p>
          <a:p>
            <a:r>
              <a:rPr lang="ko-KR" altLang="en-US" b="0" dirty="0"/>
              <a:t>여전히 성능은 낮은 편이였습니다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92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32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가사로만 장르를 예측하기에는 한계가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사람도 가사만 보고서 어떤 장르인지 보기엔 무리가 있다고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장르를 예측할 때 소리 데이터를 같이 사용한다면 성능이 좀 더 좋을 것이라고 </a:t>
            </a:r>
            <a:r>
              <a:rPr lang="ko-KR" altLang="en-US" dirty="0" err="1"/>
              <a:t>추축하였습니다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음성은 아직 배우지 않아서 사용하기가 어려웠습니다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가사를 요약해서 학습 데이터로 사용하면 </a:t>
            </a:r>
            <a:r>
              <a:rPr lang="en-US" altLang="ko-KR" dirty="0"/>
              <a:t>Accuracy</a:t>
            </a:r>
            <a:r>
              <a:rPr lang="ko-KR" altLang="en-US" dirty="0"/>
              <a:t>가 좋아질 것이라고 추측하였습니다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34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PLM</a:t>
            </a:r>
            <a:r>
              <a:rPr lang="ko-KR" altLang="en-US" dirty="0"/>
              <a:t>으로 </a:t>
            </a:r>
            <a:r>
              <a:rPr lang="ko-KR" altLang="en-US" dirty="0" err="1"/>
              <a:t>파인튜닝을</a:t>
            </a:r>
            <a:r>
              <a:rPr lang="ko-KR" altLang="en-US" dirty="0"/>
              <a:t> 하지 않고 바로 모델을 돌려서 나온 결과를 이용해 장르 예측의 학습 데이터로 이용하였습니다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53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프로젝트 소개부터 시작 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63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노래 가사가 통째로 주어지면</a:t>
            </a:r>
            <a:endParaRPr lang="en-US" altLang="ko-KR" dirty="0"/>
          </a:p>
          <a:p>
            <a:r>
              <a:rPr lang="ko-KR" altLang="en-US" dirty="0"/>
              <a:t>요약 결과가 나오게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20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요약된 데이터를 이용하여 장르 예측을 학습해봤더니 </a:t>
            </a:r>
            <a:r>
              <a:rPr lang="en-US" altLang="ko-KR" dirty="0"/>
              <a:t>Accuracy</a:t>
            </a:r>
            <a:r>
              <a:rPr lang="ko-KR" altLang="en-US" dirty="0"/>
              <a:t>는 더 떨어졌습니다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떨어진 이유는 제대로 요약이 안된 데이터가 있어서 그런 것 같다고 추측하고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개선 사항으로는 앞에서 언급한 것처럼 음성 데이터도 이용해서 장르 예측 모델을 학습시킨다면 </a:t>
            </a:r>
            <a:r>
              <a:rPr lang="en-US" altLang="ko-KR" dirty="0"/>
              <a:t>Accuracy</a:t>
            </a:r>
            <a:r>
              <a:rPr lang="ko-KR" altLang="en-US" dirty="0"/>
              <a:t>가 더 높아질 것이라고 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4994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가사생성 모델입니다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Kogpt2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/>
              <a:t>• GPT-2</a:t>
            </a:r>
            <a:r>
              <a:rPr lang="ko-KR" altLang="en-US" sz="1200" dirty="0"/>
              <a:t>는 문장 생성에 최적화되어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주어진 텍스트의 다음 단어를 잘 예측할 수 있도록 학습된 언어 모델입니다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</a:t>
            </a:r>
          </a:p>
          <a:p>
            <a:r>
              <a:rPr lang="en-US" altLang="ko-KR" sz="1200" b="1" dirty="0"/>
              <a:t>• KoGPT2</a:t>
            </a:r>
            <a:r>
              <a:rPr lang="ko-KR" altLang="en-US" sz="1200" dirty="0"/>
              <a:t>는 한국어 성능을 극복하기 위해 만들어진 한국어 </a:t>
            </a:r>
            <a:r>
              <a:rPr lang="ko-KR" altLang="en-US" sz="1200" dirty="0" err="1"/>
              <a:t>디코더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언어모델입니다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8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데이터로는 전처리한 가사를 사용하였습니다</a:t>
            </a:r>
            <a:r>
              <a:rPr lang="en-US" altLang="ko-KR" dirty="0"/>
              <a:t>.</a:t>
            </a:r>
          </a:p>
          <a:p>
            <a:r>
              <a:rPr lang="ko-KR" altLang="en-US" sz="1200" dirty="0" err="1"/>
              <a:t>에포크가</a:t>
            </a:r>
            <a:r>
              <a:rPr lang="ko-KR" altLang="en-US" sz="1200" dirty="0"/>
              <a:t> 한번 </a:t>
            </a:r>
            <a:r>
              <a:rPr lang="ko-KR" altLang="en-US" sz="1200" dirty="0" err="1"/>
              <a:t>돌아갈때마다</a:t>
            </a:r>
            <a:r>
              <a:rPr lang="ko-KR" altLang="en-US" sz="1200" dirty="0"/>
              <a:t> </a:t>
            </a:r>
            <a:r>
              <a:rPr lang="en-US" altLang="ko-KR" sz="1200" dirty="0"/>
              <a:t>loss</a:t>
            </a:r>
            <a:r>
              <a:rPr lang="ko-KR" altLang="en-US" sz="1200" dirty="0"/>
              <a:t>를 출력하고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키워드를 지정해서 각 키워드에 대해서 어떤 문장을 생성하는지 확인하였습니다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이런식으로</a:t>
            </a:r>
            <a:r>
              <a:rPr lang="ko-KR" altLang="en-US" sz="1200" dirty="0"/>
              <a:t> 밥을 먹어도 라는 키워드에서는</a:t>
            </a:r>
            <a:endParaRPr lang="en-US" altLang="ko-KR" sz="1200" dirty="0"/>
          </a:p>
          <a:p>
            <a:r>
              <a:rPr lang="ko-KR" altLang="en-US" sz="1200" dirty="0"/>
              <a:t>밥을 먹어도 혼자 야구를 봐도 나 혼자서</a:t>
            </a:r>
            <a:r>
              <a:rPr lang="en-US" altLang="ko-KR" sz="1200" dirty="0"/>
              <a:t>, </a:t>
            </a:r>
            <a:r>
              <a:rPr lang="ko-KR" altLang="en-US" sz="1200" dirty="0"/>
              <a:t>혼자서 걷는 것도 난 싫어</a:t>
            </a:r>
            <a:endParaRPr lang="en-US" altLang="ko-KR" sz="1200" dirty="0"/>
          </a:p>
          <a:p>
            <a:r>
              <a:rPr lang="ko-KR" altLang="en-US" dirty="0"/>
              <a:t>라는 식으로 문장을 생성해주게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41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학습시키는 도중 </a:t>
            </a:r>
            <a:r>
              <a:rPr lang="ko-KR" altLang="en-US" dirty="0" err="1"/>
              <a:t>코랩으로</a:t>
            </a:r>
            <a:r>
              <a:rPr lang="ko-KR" altLang="en-US" dirty="0"/>
              <a:t> 돌리는데 메모리가 너무 커서 </a:t>
            </a:r>
            <a:r>
              <a:rPr lang="en-US" altLang="ko-KR" dirty="0"/>
              <a:t>GPU</a:t>
            </a:r>
            <a:r>
              <a:rPr lang="ko-KR" altLang="en-US" dirty="0"/>
              <a:t>에 올라가지 않는 문제가 발생하였습니다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Batch size</a:t>
            </a:r>
            <a:r>
              <a:rPr lang="ko-KR" altLang="en-US" dirty="0"/>
              <a:t>를 줄여서 해결하였습니다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46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돌릴 때 시간이 오래 걸린다는 문제가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한번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학습시킬때</a:t>
            </a:r>
            <a:r>
              <a:rPr lang="ko-KR" altLang="en-US" dirty="0"/>
              <a:t> 약 </a:t>
            </a:r>
            <a:r>
              <a:rPr lang="en-US" altLang="ko-KR" dirty="0"/>
              <a:t>14</a:t>
            </a:r>
            <a:r>
              <a:rPr lang="ko-KR" altLang="en-US" dirty="0"/>
              <a:t>분이 걸렸습니다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학습하면서 나온 </a:t>
            </a:r>
            <a:r>
              <a:rPr lang="en-US" altLang="ko-KR" dirty="0"/>
              <a:t>loss </a:t>
            </a:r>
            <a:r>
              <a:rPr lang="ko-KR" altLang="en-US" dirty="0"/>
              <a:t>중에 </a:t>
            </a:r>
            <a:r>
              <a:rPr lang="en-US" altLang="ko-KR" dirty="0"/>
              <a:t>loss</a:t>
            </a:r>
            <a:r>
              <a:rPr lang="ko-KR" altLang="en-US" dirty="0"/>
              <a:t>가 제일 작은 경우에만 모델과 </a:t>
            </a:r>
            <a:r>
              <a:rPr lang="ko-KR" altLang="en-US" dirty="0" err="1"/>
              <a:t>옵티마이저를</a:t>
            </a:r>
            <a:r>
              <a:rPr lang="ko-KR" altLang="en-US" dirty="0"/>
              <a:t> 저장한 후에</a:t>
            </a:r>
            <a:endParaRPr lang="en-US" altLang="ko-KR" dirty="0"/>
          </a:p>
          <a:p>
            <a:r>
              <a:rPr lang="ko-KR" altLang="en-US" dirty="0"/>
              <a:t>저장한 체크포인트를 불러와서 이어서 학습할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가사가 뒷부분으로 갈수록 결과가 이상하게 나오는 것 같았습니다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학습하기에는 데이터가 좀 부족한 것 같아서 더 수집 후에 학습을 시키면 좋을 것 같고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뒷부분도 잘 나올 수 있는 방법을 생각해봐야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95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제목생성 모델은 </a:t>
            </a:r>
            <a:endParaRPr lang="en-US" altLang="ko-KR" dirty="0"/>
          </a:p>
          <a:p>
            <a:r>
              <a:rPr lang="ko-KR" altLang="en-US" dirty="0"/>
              <a:t>가사생성 모델에서 사용한 것과 같은 </a:t>
            </a:r>
            <a:r>
              <a:rPr lang="en-US" altLang="ko-KR" dirty="0" err="1"/>
              <a:t>plm</a:t>
            </a:r>
            <a:r>
              <a:rPr lang="ko-KR" altLang="en-US" dirty="0"/>
              <a:t>을 이용해서</a:t>
            </a:r>
            <a:endParaRPr lang="en-US" altLang="ko-KR" dirty="0"/>
          </a:p>
          <a:p>
            <a:r>
              <a:rPr lang="ko-KR" altLang="en-US" dirty="0"/>
              <a:t>제목과 장르를 이용해서 학습해봤습니다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장르를 입력하면 곡 제목을 생성해주는 모델을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494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파인튜닝</a:t>
            </a:r>
            <a:r>
              <a:rPr lang="ko-KR" altLang="en-US" sz="1200" dirty="0"/>
              <a:t> 전에는 예측했을 때 결과가 문장으로 나왔었는데 </a:t>
            </a:r>
            <a:endParaRPr lang="en-US" altLang="ko-KR" sz="1200" dirty="0"/>
          </a:p>
          <a:p>
            <a:r>
              <a:rPr lang="ko-KR" altLang="en-US" sz="1200" dirty="0" err="1"/>
              <a:t>몇번</a:t>
            </a:r>
            <a:r>
              <a:rPr lang="ko-KR" altLang="en-US" sz="1200" dirty="0"/>
              <a:t> 반복하여 학습을 시키니 곡 제목이 그럴싸하게 나오게 되었습니다</a:t>
            </a:r>
            <a:r>
              <a:rPr lang="en-US" altLang="ko-KR" sz="1200" dirty="0"/>
              <a:t>.</a:t>
            </a:r>
            <a:endParaRPr lang="en-US" altLang="ko-KR" sz="1200" b="1" dirty="0"/>
          </a:p>
          <a:p>
            <a:endParaRPr lang="en-US" altLang="ko-KR" b="1" dirty="0"/>
          </a:p>
          <a:p>
            <a:r>
              <a:rPr lang="ko-KR" altLang="en-US" sz="1100" b="1" dirty="0"/>
              <a:t>문제점은 </a:t>
            </a:r>
            <a:r>
              <a:rPr lang="ko-KR" altLang="en-US" sz="1200" dirty="0"/>
              <a:t>과적합으로 제목을 생성하지 못하고 이미 있는 제목을 결과로 반환하는 것을 확인하였습니다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과적합을 해결하기 위해서 데이터를 많이 수집 </a:t>
            </a:r>
            <a:r>
              <a:rPr lang="ko-KR" altLang="en-US" sz="1200" dirty="0" err="1"/>
              <a:t>해야할</a:t>
            </a:r>
            <a:r>
              <a:rPr lang="ko-KR" altLang="en-US" sz="1200" dirty="0"/>
              <a:t> 것 같다고 생각을 하였습니다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68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만든 모델을 이용해서 노래 가사와 제목 창작을 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워드 클라우드 시각화에서 많이 나온 단어 </a:t>
            </a:r>
            <a:r>
              <a:rPr lang="en-US" altLang="ko-KR" dirty="0"/>
              <a:t>4</a:t>
            </a:r>
            <a:r>
              <a:rPr lang="ko-KR" altLang="en-US" dirty="0"/>
              <a:t>개를 뽑아서 가사를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생성된 가사가 어떤 장르인지 장르 예측모델로 장르를 예측하였고</a:t>
            </a:r>
            <a:endParaRPr lang="en-US" altLang="ko-KR" dirty="0"/>
          </a:p>
          <a:p>
            <a:r>
              <a:rPr lang="ko-KR" altLang="en-US" dirty="0"/>
              <a:t>예측한 장르를 토대로 해당 장르에 어울리는 제목을 생성하였습니다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워드클라우드에서</a:t>
            </a:r>
            <a:r>
              <a:rPr lang="ko-KR" altLang="en-US" dirty="0"/>
              <a:t> 많이 나온 단어는 사랑</a:t>
            </a:r>
            <a:r>
              <a:rPr lang="en-US" altLang="ko-KR" dirty="0"/>
              <a:t>, </a:t>
            </a:r>
            <a:r>
              <a:rPr lang="ko-KR" altLang="en-US" dirty="0"/>
              <a:t>그대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</a:t>
            </a:r>
            <a:r>
              <a:rPr lang="ko-KR" altLang="en-US" dirty="0"/>
              <a:t>사람이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96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생성한 결과는 이렇습니다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7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음악 산업과 인공지능 기술의 융합을 통하여 창의적인 결과물을 목표로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멜론 음악 사이트에서 크롤링한 데이터를 이용하여 음악 시장 트렌드를 분석하고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PLM </a:t>
            </a:r>
            <a:r>
              <a:rPr lang="ko-KR" altLang="en-US" dirty="0"/>
              <a:t>모델을 활용하여 음악 장르 예측</a:t>
            </a:r>
            <a:r>
              <a:rPr lang="en-US" altLang="ko-KR" dirty="0"/>
              <a:t>, </a:t>
            </a:r>
            <a:r>
              <a:rPr lang="ko-KR" altLang="en-US" dirty="0"/>
              <a:t>가사 생성</a:t>
            </a:r>
            <a:r>
              <a:rPr lang="en-US" altLang="ko-KR" dirty="0"/>
              <a:t>, </a:t>
            </a:r>
            <a:r>
              <a:rPr lang="ko-KR" altLang="en-US" dirty="0"/>
              <a:t>제목 생성을 하는 것이 저희 프로젝트의 주제입니다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둘 다 음악을 좋아하여서 음악 데이터를 이용하여서 프로젝트를 하고 싶었습니다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좋아하는 분야인 음악의 차트에 대해 트렌드를 분석해보고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AI</a:t>
            </a:r>
            <a:r>
              <a:rPr lang="ko-KR" altLang="en-US" dirty="0"/>
              <a:t>로 가사 창작과 제목 창작을 해보고 싶어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74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59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661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48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34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목적입니다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 데이터 분석</a:t>
            </a:r>
            <a:r>
              <a:rPr lang="en-US" altLang="ko-KR" dirty="0"/>
              <a:t>: </a:t>
            </a:r>
            <a:r>
              <a:rPr lang="ko-KR" altLang="en-US" dirty="0"/>
              <a:t>멜론 사이트에서 크롤링한 데이터를 가지고 음악 시장의 트렌드 및 인기 곡을 파악하고</a:t>
            </a:r>
            <a:r>
              <a:rPr lang="en-US" altLang="ko-KR" dirty="0"/>
              <a:t>, </a:t>
            </a:r>
            <a:r>
              <a:rPr lang="ko-KR" altLang="en-US" dirty="0" err="1"/>
              <a:t>시각화하여</a:t>
            </a:r>
            <a:r>
              <a:rPr lang="ko-KR" altLang="en-US" dirty="0"/>
              <a:t> 데이터를 직관적으로 이해하고자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기반 음악 장르 예측</a:t>
            </a:r>
            <a:r>
              <a:rPr lang="en-US" altLang="ko-KR" dirty="0"/>
              <a:t>: </a:t>
            </a:r>
            <a:r>
              <a:rPr lang="ko-KR" altLang="en-US" dirty="0"/>
              <a:t>사전 훈련된 모델을 활용하여 음악의 특성을 분석하고 장르를 예측했습니다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가사</a:t>
            </a:r>
            <a:r>
              <a:rPr lang="en-US" altLang="ko-KR" dirty="0"/>
              <a:t>,</a:t>
            </a:r>
            <a:r>
              <a:rPr lang="ko-KR" altLang="en-US" dirty="0"/>
              <a:t> 제목 생성</a:t>
            </a:r>
            <a:r>
              <a:rPr lang="en-US" altLang="ko-KR" dirty="0"/>
              <a:t>: AI </a:t>
            </a:r>
            <a:r>
              <a:rPr lang="ko-KR" altLang="en-US" dirty="0"/>
              <a:t>모델을 사용하여 새로운 가사와 제목을 창작했습니다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공부</a:t>
            </a:r>
            <a:r>
              <a:rPr lang="en-US" altLang="ko-KR" dirty="0"/>
              <a:t>: </a:t>
            </a:r>
            <a:r>
              <a:rPr lang="ko-KR" altLang="en-US" dirty="0"/>
              <a:t>프로젝트를 통해 음악 데이터 분석</a:t>
            </a:r>
            <a:r>
              <a:rPr lang="en-US" altLang="ko-KR" dirty="0"/>
              <a:t>, AI </a:t>
            </a:r>
            <a:r>
              <a:rPr lang="ko-KR" altLang="en-US" dirty="0"/>
              <a:t>모델 활용</a:t>
            </a:r>
            <a:r>
              <a:rPr lang="en-US" altLang="ko-KR" dirty="0"/>
              <a:t>, </a:t>
            </a:r>
            <a:r>
              <a:rPr lang="ko-KR" altLang="en-US" dirty="0"/>
              <a:t>자연어 처리</a:t>
            </a:r>
            <a:r>
              <a:rPr lang="en-US" altLang="ko-KR" dirty="0"/>
              <a:t> </a:t>
            </a:r>
            <a:r>
              <a:rPr lang="ko-KR" altLang="en-US" dirty="0"/>
              <a:t>등 다양한 기술을 습득하고 학습할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06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 구성 및 역할 입니다</a:t>
            </a:r>
            <a:r>
              <a:rPr lang="en-US" altLang="ko-KR" dirty="0"/>
              <a:t>. </a:t>
            </a:r>
            <a:r>
              <a:rPr lang="ko-KR" altLang="en-US" dirty="0"/>
              <a:t>저희 모두 </a:t>
            </a:r>
            <a:r>
              <a:rPr lang="ko-KR" altLang="en-US" dirty="0" err="1"/>
              <a:t>크롤링과</a:t>
            </a:r>
            <a:r>
              <a:rPr lang="ko-KR" altLang="en-US" dirty="0"/>
              <a:t> 시각화</a:t>
            </a:r>
            <a:r>
              <a:rPr lang="en-US" altLang="ko-KR" dirty="0"/>
              <a:t>, </a:t>
            </a:r>
            <a:r>
              <a:rPr lang="ko-KR" altLang="en-US" dirty="0"/>
              <a:t>발표와 </a:t>
            </a:r>
            <a:r>
              <a:rPr lang="en-US" altLang="ko-KR" dirty="0"/>
              <a:t>ppt</a:t>
            </a:r>
            <a:r>
              <a:rPr lang="ko-KR" altLang="en-US" dirty="0"/>
              <a:t>를 같이 만들었고요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발표하고 있는 저는 수집한 데이터를 활용한 </a:t>
            </a:r>
            <a:r>
              <a:rPr lang="en-US" altLang="ko-KR" dirty="0"/>
              <a:t>TOP 30</a:t>
            </a:r>
            <a:r>
              <a:rPr lang="ko-KR" altLang="en-US" dirty="0"/>
              <a:t>예측</a:t>
            </a:r>
            <a:r>
              <a:rPr lang="en-US" altLang="ko-KR" dirty="0"/>
              <a:t>, </a:t>
            </a:r>
            <a:r>
              <a:rPr lang="ko-KR" altLang="en-US" dirty="0"/>
              <a:t>그리고 혜원님은 모델 코드를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57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데이터 수집 방법을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98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수집한 데이터는 멜론 </a:t>
            </a:r>
            <a:r>
              <a:rPr lang="ko-KR" altLang="en-US" dirty="0" err="1"/>
              <a:t>차트파인트에서</a:t>
            </a:r>
            <a:r>
              <a:rPr lang="ko-KR" altLang="en-US" dirty="0"/>
              <a:t> </a:t>
            </a:r>
            <a:r>
              <a:rPr lang="en-US" altLang="ko-KR" dirty="0"/>
              <a:t>2010-2022</a:t>
            </a:r>
            <a:r>
              <a:rPr lang="ko-KR" altLang="en-US" dirty="0"/>
              <a:t>년까지 </a:t>
            </a:r>
            <a:r>
              <a:rPr lang="en-US" altLang="ko-KR" dirty="0"/>
              <a:t>13</a:t>
            </a:r>
            <a:r>
              <a:rPr lang="ko-KR" altLang="en-US" dirty="0"/>
              <a:t>년간 연간 탑 </a:t>
            </a:r>
            <a:r>
              <a:rPr lang="en-US" altLang="ko-KR" dirty="0"/>
              <a:t>100 </a:t>
            </a:r>
            <a:r>
              <a:rPr lang="ko-KR" altLang="en-US" dirty="0"/>
              <a:t>노래의 차트 연도</a:t>
            </a:r>
            <a:r>
              <a:rPr lang="en-US" altLang="ko-KR" dirty="0"/>
              <a:t>, </a:t>
            </a:r>
            <a:r>
              <a:rPr lang="ko-KR" altLang="en-US" dirty="0"/>
              <a:t>순위</a:t>
            </a:r>
            <a:r>
              <a:rPr lang="en-US" altLang="ko-KR" dirty="0"/>
              <a:t>, </a:t>
            </a:r>
            <a:r>
              <a:rPr lang="ko-KR" altLang="en-US" dirty="0" err="1"/>
              <a:t>곡제목</a:t>
            </a:r>
            <a:r>
              <a:rPr lang="en-US" altLang="ko-KR" dirty="0"/>
              <a:t>, </a:t>
            </a:r>
            <a:r>
              <a:rPr lang="ko-KR" altLang="en-US" dirty="0" err="1"/>
              <a:t>가수명</a:t>
            </a:r>
            <a:r>
              <a:rPr lang="en-US" altLang="ko-KR" dirty="0"/>
              <a:t>, </a:t>
            </a:r>
            <a:r>
              <a:rPr lang="ko-KR" altLang="en-US" dirty="0" err="1"/>
              <a:t>좋아요수</a:t>
            </a:r>
            <a:r>
              <a:rPr lang="en-US" altLang="ko-KR" dirty="0"/>
              <a:t>, </a:t>
            </a:r>
            <a:r>
              <a:rPr lang="ko-KR" altLang="en-US" dirty="0"/>
              <a:t>가사</a:t>
            </a:r>
            <a:r>
              <a:rPr lang="en-US" altLang="ko-KR" dirty="0"/>
              <a:t>, </a:t>
            </a:r>
            <a:r>
              <a:rPr lang="ko-KR" altLang="en-US" dirty="0"/>
              <a:t>발매일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 err="1"/>
              <a:t>발매사</a:t>
            </a:r>
            <a:r>
              <a:rPr lang="en-US" altLang="ko-KR" dirty="0"/>
              <a:t>, </a:t>
            </a:r>
            <a:r>
              <a:rPr lang="ko-KR" altLang="en-US" dirty="0"/>
              <a:t>기획사입니다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91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requests, </a:t>
            </a:r>
            <a:r>
              <a:rPr lang="en-US" altLang="ko-KR" dirty="0" err="1"/>
              <a:t>BeautifulSoup</a:t>
            </a:r>
            <a:r>
              <a:rPr lang="en-US" altLang="ko-KR" dirty="0"/>
              <a:t>, selenium</a:t>
            </a:r>
            <a:r>
              <a:rPr lang="ko-KR" altLang="en-US" dirty="0"/>
              <a:t>을 이용해서 </a:t>
            </a:r>
            <a:r>
              <a:rPr lang="ko-KR" altLang="en-US" dirty="0" err="1"/>
              <a:t>크롤링을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  <a:endParaRPr lang="en-US" altLang="ko-KR" sz="1200" dirty="0"/>
          </a:p>
          <a:p>
            <a:r>
              <a:rPr lang="ko-KR" altLang="en-US" sz="1200" dirty="0"/>
              <a:t>가사를 크롤링할 때 </a:t>
            </a:r>
            <a:r>
              <a:rPr lang="en-US" altLang="ko-KR" sz="1200" dirty="0"/>
              <a:t>19</a:t>
            </a:r>
            <a:r>
              <a:rPr lang="ko-KR" altLang="en-US" sz="1200" dirty="0"/>
              <a:t>금 노래의 경우 성인인증이 필요하여 막힌 것이 있는데 </a:t>
            </a:r>
            <a:br>
              <a:rPr lang="en-US" altLang="ko-KR" sz="1200" dirty="0"/>
            </a:br>
            <a:r>
              <a:rPr lang="ko-KR" altLang="en-US" sz="1200" dirty="0"/>
              <a:t>이 경우에는 유해할 수 있다고 판단하여 </a:t>
            </a:r>
            <a:r>
              <a:rPr lang="ko-KR" altLang="en-US" sz="1200" dirty="0" err="1"/>
              <a:t>크롤링</a:t>
            </a:r>
            <a:r>
              <a:rPr lang="ko-KR" altLang="en-US" sz="1200" dirty="0"/>
              <a:t> 하지 않고 넘어갔습니다</a:t>
            </a:r>
            <a:r>
              <a:rPr lang="en-US" altLang="ko-KR" sz="12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673C8-2786-4B67-8484-74C82A56F8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5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5AB302D-0646-4686-BEF3-95D9AA824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" y="2112"/>
            <a:ext cx="9901594" cy="68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16C-FF91-44E7-8C71-2B117B430943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96B-03B9-441A-920A-89356568A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34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16C-FF91-44E7-8C71-2B117B430943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96B-03B9-441A-920A-89356568A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8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A8F5AF-AD2A-45B5-8E49-53F2BEF49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" y="0"/>
            <a:ext cx="9904642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1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356745-459A-4A6B-9A42-8DBC26585A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46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6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9610E8E-D188-4DE4-8377-D449A9099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4644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8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DFA9BE7-8240-4F0D-BB25-63056E00F1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46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CEFA0F4-0284-4005-A67C-154B0D2D9FCA}"/>
              </a:ext>
            </a:extLst>
          </p:cNvPr>
          <p:cNvSpPr/>
          <p:nvPr userDrawn="1"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26FD806-68FE-42B3-98AB-9DF38D4A8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F3E968-C0FB-4FB8-AC70-C0262D7EC7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" y="2113"/>
            <a:ext cx="9901594" cy="68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1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16C-FF91-44E7-8C71-2B117B430943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96B-03B9-441A-920A-89356568A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8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16C-FF91-44E7-8C71-2B117B430943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96B-03B9-441A-920A-89356568A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0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6A16C-FF91-44E7-8C71-2B117B430943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CE96B-03B9-441A-920A-89356568A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10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834639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esciclopedia.org/wiki/BTS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29.jpg"/><Relationship Id="rId10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31.dEYBxsUFmq4y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834639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esciclopedia.org/wiki/BTS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29.jpg"/><Relationship Id="rId10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31.dEYBxsUFmq4y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834639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esciclopedia.org/wiki/BTS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29.jpg"/><Relationship Id="rId10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31.dEYBxsUFmq4y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desciclopedia.org/wiki/B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834639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esciclopedia.org/wiki/BTS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29.jpg"/><Relationship Id="rId10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31.dEYBxsUFmq4y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esciclopedia.org/wiki/BTS" TargetMode="External"/><Relationship Id="rId5" Type="http://schemas.openxmlformats.org/officeDocument/2006/relationships/image" Target="../media/image29.jp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834639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esciclopedia.org/wiki/BTS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29.jpg"/><Relationship Id="rId10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31.dEYBxsUFmq4y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834639" TargetMode="External"/><Relationship Id="rId13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esciclopedia.org/wiki/BTS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jpg"/><Relationship Id="rId15" Type="http://schemas.openxmlformats.org/officeDocument/2006/relationships/image" Target="../media/image34.png"/><Relationship Id="rId10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31.dEYBxsUFmq4y"/><Relationship Id="rId1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834639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esciclopedia.org/wiki/BTS" TargetMode="External"/><Relationship Id="rId5" Type="http://schemas.openxmlformats.org/officeDocument/2006/relationships/image" Target="../media/image29.jpg"/><Relationship Id="rId10" Type="http://schemas.openxmlformats.org/officeDocument/2006/relationships/hyperlink" Target="https://www.deviantart.com/tsukinofleur/art/BTS-Spring-Day-666559953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31.dEYBxsUFmq4y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gif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11D9FED-756B-43C9-A22A-711713490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9338" y="4671877"/>
            <a:ext cx="151511" cy="39392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1CF3675A-E7B0-4FE5-BB5A-06AC47F8B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8418" y="2122246"/>
            <a:ext cx="351779" cy="364808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FA8CA59F-7296-4603-9B61-7D79943CA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2172" y="3594924"/>
            <a:ext cx="220079" cy="31789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06CCE8D9-341E-44EE-8842-75ADADA50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51883" y="3782445"/>
            <a:ext cx="256760" cy="31789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C137A93-3C3D-469F-884D-C10C94634F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08401" y="5374916"/>
            <a:ext cx="389213" cy="35029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8A98F49-79BF-4229-A6CC-91ED3B039B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96854" y="3579176"/>
            <a:ext cx="1909146" cy="143805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DC2BAEA-D880-42EE-BEE6-9FF0F97DD6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3490149"/>
            <a:ext cx="5026785" cy="1769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D7934-27E6-4447-B679-7A61658A85B9}"/>
              </a:ext>
            </a:extLst>
          </p:cNvPr>
          <p:cNvSpPr txBox="1"/>
          <p:nvPr/>
        </p:nvSpPr>
        <p:spPr>
          <a:xfrm>
            <a:off x="942276" y="52149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박주원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8CA858-70CC-4507-8151-129E8EDC8C06}"/>
              </a:ext>
            </a:extLst>
          </p:cNvPr>
          <p:cNvSpPr/>
          <p:nvPr/>
        </p:nvSpPr>
        <p:spPr>
          <a:xfrm>
            <a:off x="876300" y="1514290"/>
            <a:ext cx="5138607" cy="1754326"/>
          </a:xfrm>
          <a:prstGeom prst="rect">
            <a:avLst/>
          </a:prstGeom>
          <a:solidFill>
            <a:srgbClr val="F4F1EA"/>
          </a:solidFill>
        </p:spPr>
        <p:txBody>
          <a:bodyPr wrap="square">
            <a:spAutoFit/>
          </a:bodyPr>
          <a:lstStyle/>
          <a:p>
            <a:r>
              <a:rPr lang="ko-KR" altLang="en-US" sz="5400" b="1" dirty="0">
                <a:ln>
                  <a:solidFill>
                    <a:srgbClr val="81AA1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  <a:cs typeface="Arial" panose="020B0604020202020204" pitchFamily="34" charset="0"/>
              </a:rPr>
              <a:t>텍스트 기반 </a:t>
            </a:r>
            <a:endParaRPr lang="en-US" altLang="ko-KR" sz="5400" b="1" dirty="0">
              <a:ln>
                <a:solidFill>
                  <a:srgbClr val="81AA1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  <a:cs typeface="Arial" panose="020B0604020202020204" pitchFamily="34" charset="0"/>
            </a:endParaRPr>
          </a:p>
          <a:p>
            <a:r>
              <a:rPr lang="ko-KR" altLang="en-US" sz="5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1AA11"/>
                </a:solidFill>
                <a:effectLst>
                  <a:outerShdw blurRad="50800" dist="38100" dir="5400000" algn="t" rotWithShape="0">
                    <a:srgbClr val="FFFF00">
                      <a:alpha val="40000"/>
                    </a:srgb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  <a:cs typeface="Arial" panose="020B0604020202020204" pitchFamily="34" charset="0"/>
              </a:rPr>
              <a:t>음악 분석과 생성</a:t>
            </a:r>
            <a:endParaRPr lang="en-US" altLang="ko-KR" sz="5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81AA11"/>
              </a:solidFill>
              <a:effectLst>
                <a:outerShdw blurRad="50800" dist="38100" dir="5400000" algn="t" rotWithShape="0">
                  <a:srgbClr val="FFFF00">
                    <a:alpha val="40000"/>
                  </a:srgb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AA6B9A-5067-434A-B80E-CB6ABB564691}"/>
              </a:ext>
            </a:extLst>
          </p:cNvPr>
          <p:cNvSpPr/>
          <p:nvPr/>
        </p:nvSpPr>
        <p:spPr>
          <a:xfrm>
            <a:off x="536276" y="5162545"/>
            <a:ext cx="1541417" cy="812480"/>
          </a:xfrm>
          <a:prstGeom prst="rect">
            <a:avLst/>
          </a:prstGeom>
          <a:solidFill>
            <a:srgbClr val="F4F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B38B24-F392-48EC-8E90-5E06367BE33F}"/>
              </a:ext>
            </a:extLst>
          </p:cNvPr>
          <p:cNvSpPr/>
          <p:nvPr/>
        </p:nvSpPr>
        <p:spPr>
          <a:xfrm>
            <a:off x="1444701" y="5445817"/>
            <a:ext cx="1713638" cy="531504"/>
          </a:xfrm>
          <a:prstGeom prst="rect">
            <a:avLst/>
          </a:prstGeom>
          <a:solidFill>
            <a:srgbClr val="81A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290E5-E8B3-4618-B3DC-A0A371E8A453}"/>
              </a:ext>
            </a:extLst>
          </p:cNvPr>
          <p:cNvSpPr txBox="1"/>
          <p:nvPr/>
        </p:nvSpPr>
        <p:spPr>
          <a:xfrm>
            <a:off x="1478071" y="552690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박주원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이혜원</a:t>
            </a:r>
          </a:p>
        </p:txBody>
      </p:sp>
    </p:spTree>
    <p:extLst>
      <p:ext uri="{BB962C8B-B14F-4D97-AF65-F5344CB8AC3E}">
        <p14:creationId xmlns:p14="http://schemas.microsoft.com/office/powerpoint/2010/main" val="147450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16 -1.85185E-6 L -0.00016 0.00926 L -0.00016 -1.85185E-6 Z " pathEditMode="relative" rAng="0" ptsTypes="AAA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6 1.85185E-6 L -0.00016 0.00926 L -0.00016 1.85185E-6 Z " pathEditMode="relative" rAng="0" ptsTypes="AAA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6 1.11111E-6 L -0.00016 0.00926 L -0.00016 1.11111E-6 Z " pathEditMode="relative" rAng="0" ptsTypes="AAA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6 -1.11111E-6 L -0.00016 0.00926 L -0.00016 -1.11111E-6 Z " pathEditMode="relative" rAng="0" ptsTypes="AAA">
                                      <p:cBhvr>
                                        <p:cTn id="2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16 7.40741E-7 L -0.00016 0.00926 L -0.00016 7.40741E-7 Z " pathEditMode="relative" rAng="0" ptsTypes="AAA">
                                      <p:cBhvr>
                                        <p:cTn id="2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28956D-3E29-4E7B-B2C6-31003784667A}"/>
              </a:ext>
            </a:extLst>
          </p:cNvPr>
          <p:cNvSpPr/>
          <p:nvPr/>
        </p:nvSpPr>
        <p:spPr>
          <a:xfrm>
            <a:off x="4952322" y="1783834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시각화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2AB1714-E121-4525-88B2-20DC7E9112F7}"/>
              </a:ext>
            </a:extLst>
          </p:cNvPr>
          <p:cNvSpPr/>
          <p:nvPr/>
        </p:nvSpPr>
        <p:spPr>
          <a:xfrm>
            <a:off x="5103538" y="3224192"/>
            <a:ext cx="369332" cy="369332"/>
          </a:xfrm>
          <a:prstGeom prst="ellipse">
            <a:avLst/>
          </a:prstGeom>
          <a:noFill/>
          <a:ln w="15875">
            <a:solidFill>
              <a:srgbClr val="81A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2000" dirty="0">
              <a:solidFill>
                <a:srgbClr val="81AA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693B34-21CB-45D1-8ECC-4D2EE5270B1A}"/>
              </a:ext>
            </a:extLst>
          </p:cNvPr>
          <p:cNvGrpSpPr/>
          <p:nvPr/>
        </p:nvGrpSpPr>
        <p:grpSpPr>
          <a:xfrm>
            <a:off x="5103538" y="3843317"/>
            <a:ext cx="4246700" cy="371514"/>
            <a:chOff x="1287325" y="2077901"/>
            <a:chExt cx="4246700" cy="3715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254EB9-E9F5-4638-95EC-EF3C0D6BF02B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연도별 소속사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5DB3CF1-3806-4883-87D2-A1F8AA592E94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D06E0B-8100-4231-BA0B-123D6C5EA94D}"/>
              </a:ext>
            </a:extLst>
          </p:cNvPr>
          <p:cNvSpPr txBox="1"/>
          <p:nvPr/>
        </p:nvSpPr>
        <p:spPr>
          <a:xfrm>
            <a:off x="5472870" y="3255942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연도별  장르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B86A3E-6978-4D1A-9A63-A4B87316CC92}"/>
              </a:ext>
            </a:extLst>
          </p:cNvPr>
          <p:cNvGrpSpPr/>
          <p:nvPr/>
        </p:nvGrpSpPr>
        <p:grpSpPr>
          <a:xfrm>
            <a:off x="5103538" y="4462442"/>
            <a:ext cx="4246700" cy="371514"/>
            <a:chOff x="1287325" y="2077901"/>
            <a:chExt cx="4246700" cy="3715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84498E-C4AC-4BF4-B491-0A22D7E65395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단어분석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D3DF174-46F1-4387-B7F3-0E53BEFC5CED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D30BEC-6F2C-48FC-96E5-0D1F81DD220B}"/>
              </a:ext>
            </a:extLst>
          </p:cNvPr>
          <p:cNvGrpSpPr/>
          <p:nvPr/>
        </p:nvGrpSpPr>
        <p:grpSpPr>
          <a:xfrm>
            <a:off x="5103538" y="5049817"/>
            <a:ext cx="4246700" cy="371514"/>
            <a:chOff x="1287325" y="2077901"/>
            <a:chExt cx="4246700" cy="3715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A64A46-E6BD-4285-8E9B-653402EA57F7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워드 클라우드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4873916-EF27-4A6E-AC22-5C58CD330324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000" dirty="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46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시각화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2199320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연도별 장르 분포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EAF0EC-332B-478C-ADCE-2DF080725B48}"/>
              </a:ext>
            </a:extLst>
          </p:cNvPr>
          <p:cNvGrpSpPr/>
          <p:nvPr/>
        </p:nvGrpSpPr>
        <p:grpSpPr>
          <a:xfrm>
            <a:off x="-8390" y="6577234"/>
            <a:ext cx="9914389" cy="288189"/>
            <a:chOff x="224968" y="6333953"/>
            <a:chExt cx="11742060" cy="288189"/>
          </a:xfrm>
        </p:grpSpPr>
        <p:sp>
          <p:nvSpPr>
            <p:cNvPr id="39" name="사각형: 둥근 한쪽 모서리 38">
              <a:extLst>
                <a:ext uri="{FF2B5EF4-FFF2-40B4-BE49-F238E27FC236}">
                  <a16:creationId xmlns:a16="http://schemas.microsoft.com/office/drawing/2014/main" id="{7C1CD87C-4D9E-4C10-B387-72561FCA760D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사각형: 둥근 한쪽 모서리 39">
              <a:extLst>
                <a:ext uri="{FF2B5EF4-FFF2-40B4-BE49-F238E27FC236}">
                  <a16:creationId xmlns:a16="http://schemas.microsoft.com/office/drawing/2014/main" id="{00AF3FE5-94AE-4E42-866D-F7AA0256872B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32CBB39-4E52-40F6-A199-8C734CE6F5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ECBE5C7-7221-456B-8EA8-289E82DBF845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FD39651D-92A4-4DA2-AD82-1BBCF11FE5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B284949E-1060-4F3A-AC3C-B0BCABAD6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07527CD2-300F-49F2-9CA4-1F6940E01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id="{C7171C4F-B728-441E-992A-E5431ED94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F8E459E0-26CB-4328-B971-89B1DF46D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5A373D9D-55E3-4ACA-9788-E38C0E2C4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1">
                <a:extLst>
                  <a:ext uri="{FF2B5EF4-FFF2-40B4-BE49-F238E27FC236}">
                    <a16:creationId xmlns:a16="http://schemas.microsoft.com/office/drawing/2014/main" id="{AFE20C9A-E5C5-441D-8284-F28E4CA41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2FF239-42B1-4B0E-93E8-7FE93541ECD0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A9E9240-3D37-4FC1-90E6-76EFEF671E76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B13C637-06BF-4D9C-9A99-CB4D93F0DA42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6457353-3581-413D-BB68-7DCE665262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31D5F669-F06B-4242-BCBB-0A0E4BB4E6EB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같음 기호 48">
              <a:extLst>
                <a:ext uri="{FF2B5EF4-FFF2-40B4-BE49-F238E27FC236}">
                  <a16:creationId xmlns:a16="http://schemas.microsoft.com/office/drawing/2014/main" id="{B4C12899-DBED-4993-8E8C-EEB284A98AF6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98FE2A37-66A5-42D7-8FCC-D14FD71FE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7034B9B4-13C7-46A3-A71F-6F27110CA1FE}"/>
              </a:ext>
            </a:extLst>
          </p:cNvPr>
          <p:cNvSpPr/>
          <p:nvPr/>
        </p:nvSpPr>
        <p:spPr>
          <a:xfrm rot="5400000">
            <a:off x="-1515155" y="3816177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7">
              <a:grayscl/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32EF5615-77E3-4E08-A616-3F799E11DB90}"/>
              </a:ext>
            </a:extLst>
          </p:cNvPr>
          <p:cNvSpPr/>
          <p:nvPr/>
        </p:nvSpPr>
        <p:spPr>
          <a:xfrm rot="5400000">
            <a:off x="7948521" y="3816177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9">
              <a:grayscl/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6CEFA88-ABAB-40DC-BABB-B48BECD8D326}"/>
              </a:ext>
            </a:extLst>
          </p:cNvPr>
          <p:cNvSpPr/>
          <p:nvPr/>
        </p:nvSpPr>
        <p:spPr>
          <a:xfrm>
            <a:off x="546006" y="1653951"/>
            <a:ext cx="8757517" cy="47667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ln>
                <a:solidFill>
                  <a:srgbClr val="3E3A39"/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A75BCF-4B8F-404F-AFBB-5F71FE03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73" y="1795976"/>
            <a:ext cx="60007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C59674-5744-415B-B7CD-E62F5EDEBB30}"/>
              </a:ext>
            </a:extLst>
          </p:cNvPr>
          <p:cNvSpPr/>
          <p:nvPr/>
        </p:nvSpPr>
        <p:spPr>
          <a:xfrm>
            <a:off x="2125684" y="5047013"/>
            <a:ext cx="5415148" cy="938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CFF683-110D-431B-8035-7F4566E417C2}"/>
              </a:ext>
            </a:extLst>
          </p:cNvPr>
          <p:cNvSpPr/>
          <p:nvPr/>
        </p:nvSpPr>
        <p:spPr>
          <a:xfrm>
            <a:off x="2406869" y="2249796"/>
            <a:ext cx="189186" cy="2721597"/>
          </a:xfrm>
          <a:prstGeom prst="rect">
            <a:avLst/>
          </a:prstGeom>
          <a:solidFill>
            <a:srgbClr val="459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F5C7BA-6BEF-4E56-BA50-768727430A83}"/>
              </a:ext>
            </a:extLst>
          </p:cNvPr>
          <p:cNvSpPr/>
          <p:nvPr/>
        </p:nvSpPr>
        <p:spPr>
          <a:xfrm>
            <a:off x="2787739" y="3195145"/>
            <a:ext cx="189186" cy="1790783"/>
          </a:xfrm>
          <a:prstGeom prst="rect">
            <a:avLst/>
          </a:prstGeom>
          <a:solidFill>
            <a:srgbClr val="81A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4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시각화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248786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연도별 장르별 분포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EAF0EC-332B-478C-ADCE-2DF080725B48}"/>
              </a:ext>
            </a:extLst>
          </p:cNvPr>
          <p:cNvGrpSpPr/>
          <p:nvPr/>
        </p:nvGrpSpPr>
        <p:grpSpPr>
          <a:xfrm>
            <a:off x="-8390" y="6577234"/>
            <a:ext cx="9914389" cy="288189"/>
            <a:chOff x="224968" y="6333953"/>
            <a:chExt cx="11742060" cy="288189"/>
          </a:xfrm>
        </p:grpSpPr>
        <p:sp>
          <p:nvSpPr>
            <p:cNvPr id="39" name="사각형: 둥근 한쪽 모서리 38">
              <a:extLst>
                <a:ext uri="{FF2B5EF4-FFF2-40B4-BE49-F238E27FC236}">
                  <a16:creationId xmlns:a16="http://schemas.microsoft.com/office/drawing/2014/main" id="{7C1CD87C-4D9E-4C10-B387-72561FCA760D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사각형: 둥근 한쪽 모서리 39">
              <a:extLst>
                <a:ext uri="{FF2B5EF4-FFF2-40B4-BE49-F238E27FC236}">
                  <a16:creationId xmlns:a16="http://schemas.microsoft.com/office/drawing/2014/main" id="{00AF3FE5-94AE-4E42-866D-F7AA0256872B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32CBB39-4E52-40F6-A199-8C734CE6F5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ECBE5C7-7221-456B-8EA8-289E82DBF845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FD39651D-92A4-4DA2-AD82-1BBCF11FE5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B284949E-1060-4F3A-AC3C-B0BCABAD6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07527CD2-300F-49F2-9CA4-1F6940E01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id="{C7171C4F-B728-441E-992A-E5431ED94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F8E459E0-26CB-4328-B971-89B1DF46D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5A373D9D-55E3-4ACA-9788-E38C0E2C4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1">
                <a:extLst>
                  <a:ext uri="{FF2B5EF4-FFF2-40B4-BE49-F238E27FC236}">
                    <a16:creationId xmlns:a16="http://schemas.microsoft.com/office/drawing/2014/main" id="{AFE20C9A-E5C5-441D-8284-F28E4CA41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2FF239-42B1-4B0E-93E8-7FE93541ECD0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A9E9240-3D37-4FC1-90E6-76EFEF671E76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B13C637-06BF-4D9C-9A99-CB4D93F0DA42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6457353-3581-413D-BB68-7DCE665262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31D5F669-F06B-4242-BCBB-0A0E4BB4E6EB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같음 기호 48">
              <a:extLst>
                <a:ext uri="{FF2B5EF4-FFF2-40B4-BE49-F238E27FC236}">
                  <a16:creationId xmlns:a16="http://schemas.microsoft.com/office/drawing/2014/main" id="{B4C12899-DBED-4993-8E8C-EEB284A98AF6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98FE2A37-66A5-42D7-8FCC-D14FD71FE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7034B9B4-13C7-46A3-A71F-6F27110CA1FE}"/>
              </a:ext>
            </a:extLst>
          </p:cNvPr>
          <p:cNvSpPr/>
          <p:nvPr/>
        </p:nvSpPr>
        <p:spPr>
          <a:xfrm rot="5400000">
            <a:off x="-1515155" y="3816177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7">
              <a:grayscl/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32EF5615-77E3-4E08-A616-3F799E11DB90}"/>
              </a:ext>
            </a:extLst>
          </p:cNvPr>
          <p:cNvSpPr/>
          <p:nvPr/>
        </p:nvSpPr>
        <p:spPr>
          <a:xfrm rot="5400000">
            <a:off x="7948521" y="3816177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9">
              <a:grayscl/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6CEFA88-ABAB-40DC-BABB-B48BECD8D326}"/>
              </a:ext>
            </a:extLst>
          </p:cNvPr>
          <p:cNvSpPr/>
          <p:nvPr/>
        </p:nvSpPr>
        <p:spPr>
          <a:xfrm>
            <a:off x="546006" y="1653951"/>
            <a:ext cx="8757517" cy="47667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ln>
                <a:solidFill>
                  <a:srgbClr val="3E3A39"/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752F73-B78C-4683-8C31-6FFA3AE3E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639" y="1701079"/>
            <a:ext cx="8144344" cy="4719647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01DE400-0DCE-4B3B-83BF-B2F1494A4A50}"/>
              </a:ext>
            </a:extLst>
          </p:cNvPr>
          <p:cNvSpPr/>
          <p:nvPr/>
        </p:nvSpPr>
        <p:spPr>
          <a:xfrm>
            <a:off x="1424058" y="2260306"/>
            <a:ext cx="5840900" cy="1779131"/>
          </a:xfrm>
          <a:prstGeom prst="roundRect">
            <a:avLst/>
          </a:prstGeom>
          <a:noFill/>
          <a:ln w="57150">
            <a:solidFill>
              <a:srgbClr val="459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7EEAC7A-02CE-4BBC-9289-0944747FDB2F}"/>
              </a:ext>
            </a:extLst>
          </p:cNvPr>
          <p:cNvSpPr/>
          <p:nvPr/>
        </p:nvSpPr>
        <p:spPr>
          <a:xfrm>
            <a:off x="1424058" y="4188441"/>
            <a:ext cx="5840900" cy="1418540"/>
          </a:xfrm>
          <a:prstGeom prst="roundRect">
            <a:avLst/>
          </a:prstGeom>
          <a:noFill/>
          <a:ln w="57150">
            <a:solidFill>
              <a:srgbClr val="459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663E3A-1480-4B45-AFBA-DFB9EA038258}"/>
              </a:ext>
            </a:extLst>
          </p:cNvPr>
          <p:cNvSpPr/>
          <p:nvPr/>
        </p:nvSpPr>
        <p:spPr>
          <a:xfrm>
            <a:off x="1424058" y="2010460"/>
            <a:ext cx="5840900" cy="754381"/>
          </a:xfrm>
          <a:prstGeom prst="roundRect">
            <a:avLst/>
          </a:prstGeom>
          <a:noFill/>
          <a:ln w="57150">
            <a:solidFill>
              <a:srgbClr val="459D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9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시각화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286892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연도별 </a:t>
            </a:r>
            <a:r>
              <a:rPr lang="en-US" altLang="ko-KR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TOP100 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소속사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EAF0EC-332B-478C-ADCE-2DF080725B48}"/>
              </a:ext>
            </a:extLst>
          </p:cNvPr>
          <p:cNvGrpSpPr/>
          <p:nvPr/>
        </p:nvGrpSpPr>
        <p:grpSpPr>
          <a:xfrm>
            <a:off x="-8390" y="6577234"/>
            <a:ext cx="9914389" cy="288189"/>
            <a:chOff x="224968" y="6333953"/>
            <a:chExt cx="11742060" cy="288189"/>
          </a:xfrm>
        </p:grpSpPr>
        <p:sp>
          <p:nvSpPr>
            <p:cNvPr id="39" name="사각형: 둥근 한쪽 모서리 38">
              <a:extLst>
                <a:ext uri="{FF2B5EF4-FFF2-40B4-BE49-F238E27FC236}">
                  <a16:creationId xmlns:a16="http://schemas.microsoft.com/office/drawing/2014/main" id="{7C1CD87C-4D9E-4C10-B387-72561FCA760D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사각형: 둥근 한쪽 모서리 39">
              <a:extLst>
                <a:ext uri="{FF2B5EF4-FFF2-40B4-BE49-F238E27FC236}">
                  <a16:creationId xmlns:a16="http://schemas.microsoft.com/office/drawing/2014/main" id="{00AF3FE5-94AE-4E42-866D-F7AA0256872B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32CBB39-4E52-40F6-A199-8C734CE6F5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ECBE5C7-7221-456B-8EA8-289E82DBF845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FD39651D-92A4-4DA2-AD82-1BBCF11FE5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B284949E-1060-4F3A-AC3C-B0BCABAD6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07527CD2-300F-49F2-9CA4-1F6940E01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id="{C7171C4F-B728-441E-992A-E5431ED94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F8E459E0-26CB-4328-B971-89B1DF46D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5A373D9D-55E3-4ACA-9788-E38C0E2C4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1">
                <a:extLst>
                  <a:ext uri="{FF2B5EF4-FFF2-40B4-BE49-F238E27FC236}">
                    <a16:creationId xmlns:a16="http://schemas.microsoft.com/office/drawing/2014/main" id="{AFE20C9A-E5C5-441D-8284-F28E4CA41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2FF239-42B1-4B0E-93E8-7FE93541ECD0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A9E9240-3D37-4FC1-90E6-76EFEF671E76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B13C637-06BF-4D9C-9A99-CB4D93F0DA42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6457353-3581-413D-BB68-7DCE665262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31D5F669-F06B-4242-BCBB-0A0E4BB4E6EB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같음 기호 48">
              <a:extLst>
                <a:ext uri="{FF2B5EF4-FFF2-40B4-BE49-F238E27FC236}">
                  <a16:creationId xmlns:a16="http://schemas.microsoft.com/office/drawing/2014/main" id="{B4C12899-DBED-4993-8E8C-EEB284A98AF6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98FE2A37-66A5-42D7-8FCC-D14FD71FE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7034B9B4-13C7-46A3-A71F-6F27110CA1FE}"/>
              </a:ext>
            </a:extLst>
          </p:cNvPr>
          <p:cNvSpPr/>
          <p:nvPr/>
        </p:nvSpPr>
        <p:spPr>
          <a:xfrm rot="5400000">
            <a:off x="-1515155" y="3816177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7">
              <a:grayscl/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32EF5615-77E3-4E08-A616-3F799E11DB90}"/>
              </a:ext>
            </a:extLst>
          </p:cNvPr>
          <p:cNvSpPr/>
          <p:nvPr/>
        </p:nvSpPr>
        <p:spPr>
          <a:xfrm rot="5400000">
            <a:off x="7948521" y="3816177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9">
              <a:grayscl/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6CEFA88-ABAB-40DC-BABB-B48BECD8D326}"/>
              </a:ext>
            </a:extLst>
          </p:cNvPr>
          <p:cNvSpPr/>
          <p:nvPr/>
        </p:nvSpPr>
        <p:spPr>
          <a:xfrm>
            <a:off x="546006" y="1653951"/>
            <a:ext cx="8757517" cy="47667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ln>
                <a:solidFill>
                  <a:srgbClr val="3E3A39"/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0ED33D-22B3-404A-BE98-2DA6AF5F62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0196" y="280987"/>
            <a:ext cx="3038475" cy="5715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DB2A10-273E-433B-ABA8-844E6381CA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038" y="2638427"/>
            <a:ext cx="8504992" cy="28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5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단어 분석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53247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 토큰화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464B3A-F52C-4673-B064-32523EBCA5BF}"/>
              </a:ext>
            </a:extLst>
          </p:cNvPr>
          <p:cNvGrpSpPr/>
          <p:nvPr/>
        </p:nvGrpSpPr>
        <p:grpSpPr>
          <a:xfrm>
            <a:off x="1782985" y="1981499"/>
            <a:ext cx="6583484" cy="4768393"/>
            <a:chOff x="496824" y="2089864"/>
            <a:chExt cx="6583484" cy="4768393"/>
          </a:xfrm>
        </p:grpSpPr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DBF864DA-67C4-4966-ABC9-F1D266FD53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6547" y="2861189"/>
              <a:ext cx="5113761" cy="1648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A146B1-23AD-41F9-BA04-B9A579347DBF}"/>
                </a:ext>
              </a:extLst>
            </p:cNvPr>
            <p:cNvSpPr txBox="1"/>
            <p:nvPr/>
          </p:nvSpPr>
          <p:spPr>
            <a:xfrm>
              <a:off x="496824" y="4397583"/>
              <a:ext cx="1772379" cy="2460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latin typeface="Bahnschrift SemiCondensed" panose="020B0502040204020203" pitchFamily="34" charset="0"/>
                </a:rPr>
                <a:t>df['Korean'] = df[‘Lyrics’].</a:t>
              </a:r>
              <a:r>
                <a:rPr lang="en-US" altLang="ko-KR" sz="1600" dirty="0" err="1">
                  <a:latin typeface="Bahnschrift SemiCondensed" panose="020B0502040204020203" pitchFamily="34" charset="0"/>
                </a:rPr>
                <a:t>str.replace</a:t>
              </a:r>
              <a:endParaRPr lang="en-US" altLang="ko-KR" sz="1600" dirty="0">
                <a:latin typeface="Bahnschrift SemiCondensed" panose="020B0502040204020203" pitchFamily="34" charset="0"/>
              </a:endParaRPr>
            </a:p>
            <a:p>
              <a:r>
                <a:rPr lang="en-US" altLang="ko-KR" sz="1600" dirty="0">
                  <a:latin typeface="Bahnschrift SemiCondensed" panose="020B0502040204020203" pitchFamily="34" charset="0"/>
                </a:rPr>
                <a:t>('[^</a:t>
              </a:r>
              <a:r>
                <a:rPr lang="ko-KR" altLang="en-US" sz="1600" dirty="0" err="1">
                  <a:latin typeface="Bahnschrift SemiCondensed" panose="020B0502040204020203" pitchFamily="34" charset="0"/>
                </a:rPr>
                <a:t>ㄱ</a:t>
              </a:r>
              <a:r>
                <a:rPr lang="en-US" altLang="ko-KR" sz="1600" dirty="0">
                  <a:latin typeface="Bahnschrift SemiCondensed" panose="020B0502040204020203" pitchFamily="34" charset="0"/>
                </a:rPr>
                <a:t>-</a:t>
              </a:r>
              <a:r>
                <a:rPr lang="ko-KR" altLang="en-US" sz="1600" dirty="0" err="1">
                  <a:latin typeface="Bahnschrift SemiCondensed" panose="020B0502040204020203" pitchFamily="34" charset="0"/>
                </a:rPr>
                <a:t>ㅎㅏ</a:t>
              </a:r>
              <a:r>
                <a:rPr lang="en-US" altLang="ko-KR" sz="1600" dirty="0">
                  <a:latin typeface="Bahnschrift SemiCondensed" panose="020B0502040204020203" pitchFamily="34" charset="0"/>
                </a:rPr>
                <a:t>-</a:t>
              </a:r>
              <a:r>
                <a:rPr lang="ko-KR" altLang="en-US" sz="1600" dirty="0" err="1">
                  <a:latin typeface="Bahnschrift SemiCondensed" panose="020B0502040204020203" pitchFamily="34" charset="0"/>
                </a:rPr>
                <a:t>ㅣ가</a:t>
              </a:r>
              <a:r>
                <a:rPr lang="en-US" altLang="ko-KR" sz="1600" dirty="0">
                  <a:latin typeface="Bahnschrift SemiCondensed" panose="020B0502040204020203" pitchFamily="34" charset="0"/>
                </a:rPr>
                <a:t>-</a:t>
              </a:r>
              <a:r>
                <a:rPr lang="ko-KR" altLang="en-US" sz="1600" dirty="0" err="1">
                  <a:latin typeface="Bahnschrift SemiCondensed" panose="020B0502040204020203" pitchFamily="34" charset="0"/>
                </a:rPr>
                <a:t>힣</a:t>
              </a:r>
              <a:r>
                <a:rPr lang="en-US" altLang="ko-KR" sz="1600" dirty="0">
                  <a:latin typeface="Bahnschrift SemiCondensed" panose="020B0502040204020203" pitchFamily="34" charset="0"/>
                </a:rPr>
                <a:t>\s]', '', regex=True)</a:t>
              </a:r>
            </a:p>
            <a:p>
              <a:endParaRPr lang="en-US" altLang="ko-KR" sz="1600" dirty="0">
                <a:latin typeface="Bahnschrift SemiCondensed" panose="020B0502040204020203" pitchFamily="34" charset="0"/>
              </a:endParaRPr>
            </a:p>
            <a:p>
              <a:r>
                <a:rPr lang="en-US" altLang="ko-KR" sz="1600" dirty="0">
                  <a:latin typeface="Bahnschrift SemiCondensed" panose="020B0502040204020203" pitchFamily="34" charset="0"/>
                </a:rPr>
                <a:t>df['English'] = df[‘Lyrics’].</a:t>
              </a:r>
              <a:r>
                <a:rPr lang="en-US" altLang="ko-KR" sz="1600" dirty="0" err="1">
                  <a:latin typeface="Bahnschrift SemiCondensed" panose="020B0502040204020203" pitchFamily="34" charset="0"/>
                </a:rPr>
                <a:t>str.replace</a:t>
              </a:r>
              <a:endParaRPr lang="en-US" altLang="ko-KR" sz="1600" dirty="0">
                <a:latin typeface="Bahnschrift SemiCondensed" panose="020B0502040204020203" pitchFamily="34" charset="0"/>
              </a:endParaRPr>
            </a:p>
            <a:p>
              <a:r>
                <a:rPr lang="en-US" altLang="ko-KR" sz="1600" dirty="0">
                  <a:latin typeface="Bahnschrift SemiCondensed" panose="020B0502040204020203" pitchFamily="34" charset="0"/>
                </a:rPr>
                <a:t>('[^a-</a:t>
              </a:r>
              <a:r>
                <a:rPr lang="en-US" altLang="ko-KR" sz="1600" dirty="0" err="1">
                  <a:latin typeface="Bahnschrift SemiCondensed" panose="020B0502040204020203" pitchFamily="34" charset="0"/>
                </a:rPr>
                <a:t>zA</a:t>
              </a:r>
              <a:r>
                <a:rPr lang="en-US" altLang="ko-KR" sz="1600" dirty="0">
                  <a:latin typeface="Bahnschrift SemiCondensed" panose="020B0502040204020203" pitchFamily="34" charset="0"/>
                </a:rPr>
                <a:t>-Z\s]', '', regex=True)</a:t>
              </a:r>
            </a:p>
            <a:p>
              <a:pPr algn="ctr">
                <a:lnSpc>
                  <a:spcPct val="120000"/>
                </a:lnSpc>
              </a:pP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">
              <a:extLst>
                <a:ext uri="{FF2B5EF4-FFF2-40B4-BE49-F238E27FC236}">
                  <a16:creationId xmlns:a16="http://schemas.microsoft.com/office/drawing/2014/main" id="{FADDE874-5759-4DF3-9492-519298043E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10041" y="2089808"/>
              <a:ext cx="1545948" cy="1546059"/>
            </a:xfrm>
            <a:prstGeom prst="roundRect">
              <a:avLst/>
            </a:prstGeom>
            <a:solidFill>
              <a:srgbClr val="8FC31F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03" name="그룹 13">
              <a:extLst>
                <a:ext uri="{FF2B5EF4-FFF2-40B4-BE49-F238E27FC236}">
                  <a16:creationId xmlns:a16="http://schemas.microsoft.com/office/drawing/2014/main" id="{5DDA93E3-A461-4A78-89CB-19E33B2C65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3976" y="2457031"/>
              <a:ext cx="1072285" cy="944986"/>
              <a:chOff x="9434513" y="2310223"/>
              <a:chExt cx="1192212" cy="1051263"/>
            </a:xfrm>
          </p:grpSpPr>
          <p:sp>
            <p:nvSpPr>
              <p:cNvPr id="123" name="Rectangle 304">
                <a:extLst>
                  <a:ext uri="{FF2B5EF4-FFF2-40B4-BE49-F238E27FC236}">
                    <a16:creationId xmlns:a16="http://schemas.microsoft.com/office/drawing/2014/main" id="{84828CE9-061F-4427-9A44-2FCA48399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4513" y="2310223"/>
                <a:ext cx="1187450" cy="650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한국어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eaLnBrk="1" latinLnBrk="1" hangingPunct="1"/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영어 분리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4" name="Rectangle 304">
                <a:extLst>
                  <a:ext uri="{FF2B5EF4-FFF2-40B4-BE49-F238E27FC236}">
                    <a16:creationId xmlns:a16="http://schemas.microsoft.com/office/drawing/2014/main" id="{FD9B722A-4720-4938-BD0E-C9035F682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01</a:t>
                </a:r>
              </a:p>
            </p:txBody>
          </p:sp>
        </p:grpSp>
        <p:sp>
          <p:nvSpPr>
            <p:cNvPr id="104" name="직사각형 43">
              <a:extLst>
                <a:ext uri="{FF2B5EF4-FFF2-40B4-BE49-F238E27FC236}">
                  <a16:creationId xmlns:a16="http://schemas.microsoft.com/office/drawing/2014/main" id="{E4092D95-1D01-429B-A526-C87C15A6A3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986453" y="2089808"/>
              <a:ext cx="1545948" cy="1546059"/>
            </a:xfrm>
            <a:prstGeom prst="roundRect">
              <a:avLst/>
            </a:prstGeom>
            <a:solidFill>
              <a:srgbClr val="459D79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05" name="그룹 49">
              <a:extLst>
                <a:ext uri="{FF2B5EF4-FFF2-40B4-BE49-F238E27FC236}">
                  <a16:creationId xmlns:a16="http://schemas.microsoft.com/office/drawing/2014/main" id="{C8B42DCB-22FC-49BD-9F32-5683E6BBF1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5652" y="2457031"/>
              <a:ext cx="1072285" cy="944986"/>
              <a:chOff x="9434513" y="2310223"/>
              <a:chExt cx="1192212" cy="1051263"/>
            </a:xfrm>
          </p:grpSpPr>
          <p:sp>
            <p:nvSpPr>
              <p:cNvPr id="121" name="Rectangle 304">
                <a:extLst>
                  <a:ext uri="{FF2B5EF4-FFF2-40B4-BE49-F238E27FC236}">
                    <a16:creationId xmlns:a16="http://schemas.microsoft.com/office/drawing/2014/main" id="{648766F9-BAC4-439C-9250-640B9CDA4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4513" y="2310223"/>
                <a:ext cx="1187450" cy="376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토큰화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2" name="Rectangle 304">
                <a:extLst>
                  <a:ext uri="{FF2B5EF4-FFF2-40B4-BE49-F238E27FC236}">
                    <a16:creationId xmlns:a16="http://schemas.microsoft.com/office/drawing/2014/main" id="{25219040-D0D7-4768-A580-6AD758CAB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02</a:t>
                </a:r>
              </a:p>
            </p:txBody>
          </p:sp>
        </p:grpSp>
        <p:sp>
          <p:nvSpPr>
            <p:cNvPr id="106" name="직사각형 44">
              <a:extLst>
                <a:ext uri="{FF2B5EF4-FFF2-40B4-BE49-F238E27FC236}">
                  <a16:creationId xmlns:a16="http://schemas.microsoft.com/office/drawing/2014/main" id="{35892B76-32EF-46C0-8C67-6CF24FACB2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362866" y="2089808"/>
              <a:ext cx="1545948" cy="1546059"/>
            </a:xfrm>
            <a:prstGeom prst="roundRect">
              <a:avLst/>
            </a:prstGeom>
            <a:solidFill>
              <a:srgbClr val="8FC31F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07" name="그룹 52">
              <a:extLst>
                <a:ext uri="{FF2B5EF4-FFF2-40B4-BE49-F238E27FC236}">
                  <a16:creationId xmlns:a16="http://schemas.microsoft.com/office/drawing/2014/main" id="{89EDDA57-36BF-474F-8EC4-9BA31D501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0194" y="2457031"/>
              <a:ext cx="1072285" cy="944986"/>
              <a:chOff x="9434513" y="2310223"/>
              <a:chExt cx="1192212" cy="1051263"/>
            </a:xfrm>
          </p:grpSpPr>
          <p:sp>
            <p:nvSpPr>
              <p:cNvPr id="119" name="Rectangle 304">
                <a:extLst>
                  <a:ext uri="{FF2B5EF4-FFF2-40B4-BE49-F238E27FC236}">
                    <a16:creationId xmlns:a16="http://schemas.microsoft.com/office/drawing/2014/main" id="{98F6A383-EE9A-401C-BFCE-9B3FEEC21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4513" y="2310223"/>
                <a:ext cx="1187450" cy="650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불용어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eaLnBrk="1" latinLnBrk="1" hangingPunct="1"/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제거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0" name="Rectangle 304">
                <a:extLst>
                  <a:ext uri="{FF2B5EF4-FFF2-40B4-BE49-F238E27FC236}">
                    <a16:creationId xmlns:a16="http://schemas.microsoft.com/office/drawing/2014/main" id="{0412BA92-F03D-4416-B957-08EF666C8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03</a:t>
                </a: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4AB6C66-B89E-4A45-93A4-6E0B48B0BCA5}"/>
                </a:ext>
              </a:extLst>
            </p:cNvPr>
            <p:cNvSpPr txBox="1"/>
            <p:nvPr/>
          </p:nvSpPr>
          <p:spPr>
            <a:xfrm>
              <a:off x="2873237" y="4397583"/>
              <a:ext cx="1772379" cy="13649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latin typeface="Bahnschrift SemiCondensed" panose="020B0502040204020203" pitchFamily="34" charset="0"/>
                </a:rPr>
                <a:t>df[</a:t>
              </a:r>
              <a:r>
                <a:rPr lang="en-US" altLang="ko-KR" sz="1600" dirty="0" err="1">
                  <a:latin typeface="Bahnschrift SemiCondensed" panose="020B0502040204020203" pitchFamily="34" charset="0"/>
                </a:rPr>
                <a:t>f'Komoran</a:t>
              </a:r>
              <a:r>
                <a:rPr lang="en-US" altLang="ko-KR" sz="1600" dirty="0">
                  <a:latin typeface="Bahnschrift SemiCondensed" panose="020B0502040204020203" pitchFamily="34" charset="0"/>
                </a:rPr>
                <a:t>{</a:t>
              </a:r>
              <a:r>
                <a:rPr lang="en-US" altLang="ko-KR" sz="1600" dirty="0" err="1">
                  <a:latin typeface="Bahnschrift SemiCondensed" panose="020B0502040204020203" pitchFamily="34" charset="0"/>
                </a:rPr>
                <a:t>i</a:t>
              </a:r>
              <a:r>
                <a:rPr lang="en-US" altLang="ko-KR" sz="1600" dirty="0">
                  <a:latin typeface="Bahnschrift SemiCondensed" panose="020B0502040204020203" pitchFamily="34" charset="0"/>
                </a:rPr>
                <a:t> + 2010}'] = df [‘Lyrics’]. apply(lambda x: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latin typeface="Bahnschrift SemiCondensed" panose="020B0502040204020203" pitchFamily="34" charset="0"/>
                </a:rPr>
                <a:t>' '.join(</a:t>
              </a:r>
              <a:r>
                <a:rPr lang="en-US" altLang="ko-KR" sz="1600" dirty="0" err="1">
                  <a:latin typeface="Bahnschrift SemiCondensed" panose="020B0502040204020203" pitchFamily="34" charset="0"/>
                </a:rPr>
                <a:t>okt.morphs</a:t>
              </a:r>
              <a:r>
                <a:rPr lang="en-US" altLang="ko-KR" sz="1600" dirty="0">
                  <a:latin typeface="Bahnschrift SemiCondensed" panose="020B0502040204020203" pitchFamily="34" charset="0"/>
                </a:rPr>
                <a:t>(x)))</a:t>
              </a:r>
            </a:p>
            <a:p>
              <a:pPr algn="ctr">
                <a:lnSpc>
                  <a:spcPct val="120000"/>
                </a:lnSpc>
              </a:pP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B5D66B3-087F-4EB6-8880-04294141B7F0}"/>
                </a:ext>
              </a:extLst>
            </p:cNvPr>
            <p:cNvSpPr txBox="1"/>
            <p:nvPr/>
          </p:nvSpPr>
          <p:spPr>
            <a:xfrm>
              <a:off x="5238006" y="4397583"/>
              <a:ext cx="1772379" cy="370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여기에 상세한 빈칸의 설명을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기입해 주시면 되겠습니다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C74EC3D0-E3D5-4267-8512-6218E13932D7}"/>
                </a:ext>
              </a:extLst>
            </p:cNvPr>
            <p:cNvCxnSpPr/>
            <p:nvPr/>
          </p:nvCxnSpPr>
          <p:spPr>
            <a:xfrm>
              <a:off x="1219908" y="4163731"/>
              <a:ext cx="326210" cy="0"/>
            </a:xfrm>
            <a:prstGeom prst="line">
              <a:avLst/>
            </a:prstGeom>
            <a:ln w="38100" cap="rnd">
              <a:solidFill>
                <a:srgbClr val="304050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52EA4E0-C25D-4F23-A22A-45A8314F4E0D}"/>
                </a:ext>
              </a:extLst>
            </p:cNvPr>
            <p:cNvCxnSpPr/>
            <p:nvPr/>
          </p:nvCxnSpPr>
          <p:spPr>
            <a:xfrm>
              <a:off x="3611636" y="4163731"/>
              <a:ext cx="326210" cy="0"/>
            </a:xfrm>
            <a:prstGeom prst="line">
              <a:avLst/>
            </a:prstGeom>
            <a:ln w="38100" cap="rnd">
              <a:solidFill>
                <a:srgbClr val="97A0A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ECE3F6FE-0E47-4346-8CA0-4C7D16F742DB}"/>
                </a:ext>
              </a:extLst>
            </p:cNvPr>
            <p:cNvCxnSpPr/>
            <p:nvPr/>
          </p:nvCxnSpPr>
          <p:spPr>
            <a:xfrm>
              <a:off x="5972734" y="4163731"/>
              <a:ext cx="326210" cy="0"/>
            </a:xfrm>
            <a:prstGeom prst="line">
              <a:avLst/>
            </a:prstGeom>
            <a:ln w="38100" cap="rnd">
              <a:solidFill>
                <a:srgbClr val="304050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그림 124">
            <a:extLst>
              <a:ext uri="{FF2B5EF4-FFF2-40B4-BE49-F238E27FC236}">
                <a16:creationId xmlns:a16="http://schemas.microsoft.com/office/drawing/2014/main" id="{821875D7-14DA-4B54-AA6E-A781132C29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692"/>
          <a:stretch/>
        </p:blipFill>
        <p:spPr>
          <a:xfrm>
            <a:off x="6241409" y="4233282"/>
            <a:ext cx="2531002" cy="1728133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96AEAEE9-4784-4324-82AB-51C7383ED404}"/>
              </a:ext>
            </a:extLst>
          </p:cNvPr>
          <p:cNvGrpSpPr/>
          <p:nvPr/>
        </p:nvGrpSpPr>
        <p:grpSpPr>
          <a:xfrm>
            <a:off x="-8390" y="6577234"/>
            <a:ext cx="9914389" cy="288189"/>
            <a:chOff x="224968" y="6333953"/>
            <a:chExt cx="11742060" cy="288189"/>
          </a:xfrm>
        </p:grpSpPr>
        <p:sp>
          <p:nvSpPr>
            <p:cNvPr id="127" name="사각형: 둥근 한쪽 모서리 126">
              <a:extLst>
                <a:ext uri="{FF2B5EF4-FFF2-40B4-BE49-F238E27FC236}">
                  <a16:creationId xmlns:a16="http://schemas.microsoft.com/office/drawing/2014/main" id="{5BFA2BEF-BF11-47A6-8203-3EEA75801DDC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사각형: 둥근 한쪽 모서리 127">
              <a:extLst>
                <a:ext uri="{FF2B5EF4-FFF2-40B4-BE49-F238E27FC236}">
                  <a16:creationId xmlns:a16="http://schemas.microsoft.com/office/drawing/2014/main" id="{6D9A903E-5452-4493-A5A8-81FF8AD5A3EE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3755DD2F-9D96-43A1-9618-D9E427CA4981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9E3D7D89-ECB7-43F6-A711-7EE643C69202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id="{B704FFF0-B016-44CE-97BF-E96E1F6E89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id="{DD82EC9A-FF90-44BE-AD96-0B4C2A13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7">
                <a:extLst>
                  <a:ext uri="{FF2B5EF4-FFF2-40B4-BE49-F238E27FC236}">
                    <a16:creationId xmlns:a16="http://schemas.microsoft.com/office/drawing/2014/main" id="{0FB1E2E9-83AE-462F-8FDD-086C5A0F1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8">
                <a:extLst>
                  <a:ext uri="{FF2B5EF4-FFF2-40B4-BE49-F238E27FC236}">
                    <a16:creationId xmlns:a16="http://schemas.microsoft.com/office/drawing/2014/main" id="{084D00DE-E935-4935-B646-660673BD8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9">
                <a:extLst>
                  <a:ext uri="{FF2B5EF4-FFF2-40B4-BE49-F238E27FC236}">
                    <a16:creationId xmlns:a16="http://schemas.microsoft.com/office/drawing/2014/main" id="{6D94C508-4292-4FCA-9800-10B8803B2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0">
                <a:extLst>
                  <a:ext uri="{FF2B5EF4-FFF2-40B4-BE49-F238E27FC236}">
                    <a16:creationId xmlns:a16="http://schemas.microsoft.com/office/drawing/2014/main" id="{B7757958-D35B-4B77-8627-D40717D85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1">
                <a:extLst>
                  <a:ext uri="{FF2B5EF4-FFF2-40B4-BE49-F238E27FC236}">
                    <a16:creationId xmlns:a16="http://schemas.microsoft.com/office/drawing/2014/main" id="{1EF9B35D-11AE-4FC4-953A-D0AF9A456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022066E-E7BB-423B-B4CC-F01956725F9C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A97E946E-8C7F-408C-BAB4-85F3BE43D178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AC75D69-C57F-4EF0-AABC-8409C1EDB093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02C48D37-36D6-4534-B07B-4171D51020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이등변 삼각형 135">
              <a:extLst>
                <a:ext uri="{FF2B5EF4-FFF2-40B4-BE49-F238E27FC236}">
                  <a16:creationId xmlns:a16="http://schemas.microsoft.com/office/drawing/2014/main" id="{7AF64B81-EDDA-443F-A91B-2425FF7F30A5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같음 기호 136">
              <a:extLst>
                <a:ext uri="{FF2B5EF4-FFF2-40B4-BE49-F238E27FC236}">
                  <a16:creationId xmlns:a16="http://schemas.microsoft.com/office/drawing/2014/main" id="{9D07F8C3-B31C-4C5D-90A8-DA8299E109D0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0321A40E-DEC4-42E1-9ED6-D21BDE2D1B56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1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단어 분석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31243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 err="1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워드클라우드</a:t>
            </a:r>
            <a:endParaRPr lang="ko-KR" altLang="en-US" sz="2400" spc="-150" dirty="0">
              <a:solidFill>
                <a:srgbClr val="304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EAF0EC-332B-478C-ADCE-2DF080725B48}"/>
              </a:ext>
            </a:extLst>
          </p:cNvPr>
          <p:cNvGrpSpPr/>
          <p:nvPr/>
        </p:nvGrpSpPr>
        <p:grpSpPr>
          <a:xfrm>
            <a:off x="-8390" y="6577234"/>
            <a:ext cx="9914389" cy="288189"/>
            <a:chOff x="224968" y="6333953"/>
            <a:chExt cx="11742060" cy="288189"/>
          </a:xfrm>
        </p:grpSpPr>
        <p:sp>
          <p:nvSpPr>
            <p:cNvPr id="39" name="사각형: 둥근 한쪽 모서리 38">
              <a:extLst>
                <a:ext uri="{FF2B5EF4-FFF2-40B4-BE49-F238E27FC236}">
                  <a16:creationId xmlns:a16="http://schemas.microsoft.com/office/drawing/2014/main" id="{7C1CD87C-4D9E-4C10-B387-72561FCA760D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사각형: 둥근 한쪽 모서리 39">
              <a:extLst>
                <a:ext uri="{FF2B5EF4-FFF2-40B4-BE49-F238E27FC236}">
                  <a16:creationId xmlns:a16="http://schemas.microsoft.com/office/drawing/2014/main" id="{00AF3FE5-94AE-4E42-866D-F7AA0256872B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32CBB39-4E52-40F6-A199-8C734CE6F5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ECBE5C7-7221-456B-8EA8-289E82DBF845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FD39651D-92A4-4DA2-AD82-1BBCF11FE5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B284949E-1060-4F3A-AC3C-B0BCABAD6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07527CD2-300F-49F2-9CA4-1F6940E01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id="{C7171C4F-B728-441E-992A-E5431ED94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F8E459E0-26CB-4328-B971-89B1DF46D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5A373D9D-55E3-4ACA-9788-E38C0E2C4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1">
                <a:extLst>
                  <a:ext uri="{FF2B5EF4-FFF2-40B4-BE49-F238E27FC236}">
                    <a16:creationId xmlns:a16="http://schemas.microsoft.com/office/drawing/2014/main" id="{AFE20C9A-E5C5-441D-8284-F28E4CA41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2FF239-42B1-4B0E-93E8-7FE93541ECD0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A9E9240-3D37-4FC1-90E6-76EFEF671E76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B13C637-06BF-4D9C-9A99-CB4D93F0DA42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6457353-3581-413D-BB68-7DCE665262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31D5F669-F06B-4242-BCBB-0A0E4BB4E6EB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같음 기호 48">
              <a:extLst>
                <a:ext uri="{FF2B5EF4-FFF2-40B4-BE49-F238E27FC236}">
                  <a16:creationId xmlns:a16="http://schemas.microsoft.com/office/drawing/2014/main" id="{B4C12899-DBED-4993-8E8C-EEB284A98AF6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98FE2A37-66A5-42D7-8FCC-D14FD71FE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7034B9B4-13C7-46A3-A71F-6F27110CA1FE}"/>
              </a:ext>
            </a:extLst>
          </p:cNvPr>
          <p:cNvSpPr/>
          <p:nvPr/>
        </p:nvSpPr>
        <p:spPr>
          <a:xfrm rot="5400000">
            <a:off x="-1515155" y="3816177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7">
              <a:grayscl/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32EF5615-77E3-4E08-A616-3F799E11DB90}"/>
              </a:ext>
            </a:extLst>
          </p:cNvPr>
          <p:cNvSpPr/>
          <p:nvPr/>
        </p:nvSpPr>
        <p:spPr>
          <a:xfrm rot="5400000">
            <a:off x="7948521" y="3816177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9">
              <a:grayscl/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6CEFA88-ABAB-40DC-BABB-B48BECD8D326}"/>
              </a:ext>
            </a:extLst>
          </p:cNvPr>
          <p:cNvSpPr/>
          <p:nvPr/>
        </p:nvSpPr>
        <p:spPr>
          <a:xfrm>
            <a:off x="546006" y="1653951"/>
            <a:ext cx="8757517" cy="47667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ln>
                <a:solidFill>
                  <a:srgbClr val="3E3A39"/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C7F1CC-55AE-4B0C-8F5F-A54F11209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1"/>
          <a:stretch/>
        </p:blipFill>
        <p:spPr bwMode="auto">
          <a:xfrm>
            <a:off x="1078822" y="2144176"/>
            <a:ext cx="7524750" cy="38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38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C49EE5F-5DAB-4042-AD9A-247C4FEFF60D}"/>
              </a:ext>
            </a:extLst>
          </p:cNvPr>
          <p:cNvSpPr/>
          <p:nvPr/>
        </p:nvSpPr>
        <p:spPr>
          <a:xfrm>
            <a:off x="4952322" y="1783834"/>
            <a:ext cx="39424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TOP30 </a:t>
            </a:r>
            <a:r>
              <a:rPr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예측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E09F35-47FF-4AC9-9A44-9792ABA7D993}"/>
              </a:ext>
            </a:extLst>
          </p:cNvPr>
          <p:cNvGrpSpPr/>
          <p:nvPr/>
        </p:nvGrpSpPr>
        <p:grpSpPr>
          <a:xfrm>
            <a:off x="5103538" y="3224192"/>
            <a:ext cx="4246700" cy="371514"/>
            <a:chOff x="1287325" y="2077901"/>
            <a:chExt cx="4246700" cy="3715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E97C25-721A-4839-9846-D82D1B45F6F6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예측 방법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E42A6F6-C26F-468C-B7A4-C672D691BF7A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93F10B-9E97-44C4-A2B7-53C99337A230}"/>
              </a:ext>
            </a:extLst>
          </p:cNvPr>
          <p:cNvGrpSpPr/>
          <p:nvPr/>
        </p:nvGrpSpPr>
        <p:grpSpPr>
          <a:xfrm>
            <a:off x="5103538" y="3843317"/>
            <a:ext cx="4246700" cy="371514"/>
            <a:chOff x="1287325" y="2077901"/>
            <a:chExt cx="4246700" cy="3715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DB5F7D-42AD-47DF-A03C-F958188E7C14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코드 작성 순서 및  코드 설명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503E210-FD06-415E-8361-222FCD35059C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5E49DA-CB6D-498B-A2D0-033876C4E19F}"/>
              </a:ext>
            </a:extLst>
          </p:cNvPr>
          <p:cNvGrpSpPr/>
          <p:nvPr/>
        </p:nvGrpSpPr>
        <p:grpSpPr>
          <a:xfrm>
            <a:off x="5103538" y="4462442"/>
            <a:ext cx="4246700" cy="371514"/>
            <a:chOff x="1287325" y="2077901"/>
            <a:chExt cx="4246700" cy="3715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F793EA-7767-44C8-B2EA-84575A66330B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결과 해석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AAAF987-929B-476B-B2DC-4F3007455D39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TOP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30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예측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154162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예측방법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96AEAEE9-4784-4324-82AB-51C7383ED404}"/>
              </a:ext>
            </a:extLst>
          </p:cNvPr>
          <p:cNvGrpSpPr/>
          <p:nvPr/>
        </p:nvGrpSpPr>
        <p:grpSpPr>
          <a:xfrm>
            <a:off x="-8390" y="6577234"/>
            <a:ext cx="9914389" cy="288189"/>
            <a:chOff x="224968" y="6333953"/>
            <a:chExt cx="11742060" cy="288189"/>
          </a:xfrm>
        </p:grpSpPr>
        <p:sp>
          <p:nvSpPr>
            <p:cNvPr id="127" name="사각형: 둥근 한쪽 모서리 126">
              <a:extLst>
                <a:ext uri="{FF2B5EF4-FFF2-40B4-BE49-F238E27FC236}">
                  <a16:creationId xmlns:a16="http://schemas.microsoft.com/office/drawing/2014/main" id="{5BFA2BEF-BF11-47A6-8203-3EEA75801DDC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사각형: 둥근 한쪽 모서리 127">
              <a:extLst>
                <a:ext uri="{FF2B5EF4-FFF2-40B4-BE49-F238E27FC236}">
                  <a16:creationId xmlns:a16="http://schemas.microsoft.com/office/drawing/2014/main" id="{6D9A903E-5452-4493-A5A8-81FF8AD5A3EE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3755DD2F-9D96-43A1-9618-D9E427CA4981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9E3D7D89-ECB7-43F6-A711-7EE643C69202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id="{B704FFF0-B016-44CE-97BF-E96E1F6E89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id="{DD82EC9A-FF90-44BE-AD96-0B4C2A13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7">
                <a:extLst>
                  <a:ext uri="{FF2B5EF4-FFF2-40B4-BE49-F238E27FC236}">
                    <a16:creationId xmlns:a16="http://schemas.microsoft.com/office/drawing/2014/main" id="{0FB1E2E9-83AE-462F-8FDD-086C5A0F1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8">
                <a:extLst>
                  <a:ext uri="{FF2B5EF4-FFF2-40B4-BE49-F238E27FC236}">
                    <a16:creationId xmlns:a16="http://schemas.microsoft.com/office/drawing/2014/main" id="{084D00DE-E935-4935-B646-660673BD8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9">
                <a:extLst>
                  <a:ext uri="{FF2B5EF4-FFF2-40B4-BE49-F238E27FC236}">
                    <a16:creationId xmlns:a16="http://schemas.microsoft.com/office/drawing/2014/main" id="{6D94C508-4292-4FCA-9800-10B8803B2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0">
                <a:extLst>
                  <a:ext uri="{FF2B5EF4-FFF2-40B4-BE49-F238E27FC236}">
                    <a16:creationId xmlns:a16="http://schemas.microsoft.com/office/drawing/2014/main" id="{B7757958-D35B-4B77-8627-D40717D85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1">
                <a:extLst>
                  <a:ext uri="{FF2B5EF4-FFF2-40B4-BE49-F238E27FC236}">
                    <a16:creationId xmlns:a16="http://schemas.microsoft.com/office/drawing/2014/main" id="{1EF9B35D-11AE-4FC4-953A-D0AF9A456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022066E-E7BB-423B-B4CC-F01956725F9C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A97E946E-8C7F-408C-BAB4-85F3BE43D178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AC75D69-C57F-4EF0-AABC-8409C1EDB093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02C48D37-36D6-4534-B07B-4171D51020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이등변 삼각형 135">
              <a:extLst>
                <a:ext uri="{FF2B5EF4-FFF2-40B4-BE49-F238E27FC236}">
                  <a16:creationId xmlns:a16="http://schemas.microsoft.com/office/drawing/2014/main" id="{7AF64B81-EDDA-443F-A91B-2425FF7F30A5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같음 기호 136">
              <a:extLst>
                <a:ext uri="{FF2B5EF4-FFF2-40B4-BE49-F238E27FC236}">
                  <a16:creationId xmlns:a16="http://schemas.microsoft.com/office/drawing/2014/main" id="{9D07F8C3-B31C-4C5D-90A8-DA8299E109D0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0321A40E-DEC4-42E1-9ED6-D21BDE2D1B56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14FE0F-D749-4A28-A29A-24F639BCC4A4}"/>
              </a:ext>
            </a:extLst>
          </p:cNvPr>
          <p:cNvGrpSpPr/>
          <p:nvPr/>
        </p:nvGrpSpPr>
        <p:grpSpPr>
          <a:xfrm>
            <a:off x="496824" y="2620005"/>
            <a:ext cx="8912352" cy="3189753"/>
            <a:chOff x="562059" y="2830829"/>
            <a:chExt cx="9567694" cy="3424299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E2E6B6D-025B-4DC6-858D-FFD44C67B7A1}"/>
                </a:ext>
              </a:extLst>
            </p:cNvPr>
            <p:cNvCxnSpPr/>
            <p:nvPr/>
          </p:nvCxnSpPr>
          <p:spPr>
            <a:xfrm>
              <a:off x="2139853" y="3682272"/>
              <a:ext cx="6225295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FB8B98-8FD9-4011-866B-325753AB3B6D}"/>
                </a:ext>
              </a:extLst>
            </p:cNvPr>
            <p:cNvSpPr txBox="1"/>
            <p:nvPr/>
          </p:nvSpPr>
          <p:spPr>
            <a:xfrm>
              <a:off x="562059" y="5331639"/>
              <a:ext cx="1902705" cy="923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2010~2021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년까지의 데이터로 학습용 데이터를 구성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, 2022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년 데이터는 예측 대상으로 분할</a:t>
              </a:r>
              <a:endParaRPr lang="en-US" altLang="ko-KR" sz="1100" dirty="0">
                <a:solidFill>
                  <a:srgbClr val="374151"/>
                </a:solidFill>
                <a:latin typeface="Söhne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65" name="직사각형 10">
              <a:extLst>
                <a:ext uri="{FF2B5EF4-FFF2-40B4-BE49-F238E27FC236}">
                  <a16:creationId xmlns:a16="http://schemas.microsoft.com/office/drawing/2014/main" id="{42D7B4A1-033E-4C19-83EB-F0B818555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83599" y="2830769"/>
              <a:ext cx="1659624" cy="1659744"/>
            </a:xfrm>
            <a:prstGeom prst="roundRect">
              <a:avLst/>
            </a:prstGeom>
            <a:solidFill>
              <a:srgbClr val="8FC31F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66" name="그룹 13">
              <a:extLst>
                <a:ext uri="{FF2B5EF4-FFF2-40B4-BE49-F238E27FC236}">
                  <a16:creationId xmlns:a16="http://schemas.microsoft.com/office/drawing/2014/main" id="{C6628538-12B3-4FF0-8FE9-6A18512DF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298" y="3380556"/>
              <a:ext cx="1606952" cy="882312"/>
              <a:chOff x="9222226" y="2447176"/>
              <a:chExt cx="1664298" cy="914310"/>
            </a:xfrm>
          </p:grpSpPr>
          <p:sp>
            <p:nvSpPr>
              <p:cNvPr id="86" name="Rectangle 304">
                <a:extLst>
                  <a:ext uri="{FF2B5EF4-FFF2-40B4-BE49-F238E27FC236}">
                    <a16:creationId xmlns:a16="http://schemas.microsoft.com/office/drawing/2014/main" id="{B27B5ED4-1934-405C-BC64-21E9758C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2226" y="2447176"/>
                <a:ext cx="1664298" cy="376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1"/>
                <a:r>
                  <a:rPr lang="ko-KR" altLang="en-US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데이터 분할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7" name="Rectangle 304">
                <a:extLst>
                  <a:ext uri="{FF2B5EF4-FFF2-40B4-BE49-F238E27FC236}">
                    <a16:creationId xmlns:a16="http://schemas.microsoft.com/office/drawing/2014/main" id="{831F73E8-77CB-463C-860C-4DDE29C38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01</a:t>
                </a:r>
              </a:p>
            </p:txBody>
          </p:sp>
        </p:grpSp>
        <p:sp>
          <p:nvSpPr>
            <p:cNvPr id="67" name="직사각형 43">
              <a:extLst>
                <a:ext uri="{FF2B5EF4-FFF2-40B4-BE49-F238E27FC236}">
                  <a16:creationId xmlns:a16="http://schemas.microsoft.com/office/drawing/2014/main" id="{D992618A-8947-4826-8D5B-0B8D8AA5EA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234756" y="2854169"/>
              <a:ext cx="1659624" cy="1659744"/>
            </a:xfrm>
            <a:prstGeom prst="roundRect">
              <a:avLst/>
            </a:prstGeom>
            <a:solidFill>
              <a:srgbClr val="459D79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68" name="그룹 49">
              <a:extLst>
                <a:ext uri="{FF2B5EF4-FFF2-40B4-BE49-F238E27FC236}">
                  <a16:creationId xmlns:a16="http://schemas.microsoft.com/office/drawing/2014/main" id="{2CA68553-5AE8-4DE7-90EF-BAE69B2A28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5404" y="3380557"/>
              <a:ext cx="1189067" cy="882310"/>
              <a:chOff x="9439275" y="2447178"/>
              <a:chExt cx="1231501" cy="914308"/>
            </a:xfrm>
          </p:grpSpPr>
          <p:sp>
            <p:nvSpPr>
              <p:cNvPr id="84" name="Rectangle 304">
                <a:extLst>
                  <a:ext uri="{FF2B5EF4-FFF2-40B4-BE49-F238E27FC236}">
                    <a16:creationId xmlns:a16="http://schemas.microsoft.com/office/drawing/2014/main" id="{181498C1-905A-4F79-A08D-D6EBC9A79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3325" y="2447178"/>
                <a:ext cx="1187451" cy="376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1"/>
                <a:r>
                  <a:rPr lang="ko-KR" altLang="en-US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모델 구축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5" name="Rectangle 304">
                <a:extLst>
                  <a:ext uri="{FF2B5EF4-FFF2-40B4-BE49-F238E27FC236}">
                    <a16:creationId xmlns:a16="http://schemas.microsoft.com/office/drawing/2014/main" id="{9C495AE6-5746-4A74-B52E-9ED54CA0E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02</a:t>
                </a:r>
              </a:p>
            </p:txBody>
          </p:sp>
        </p:grpSp>
        <p:sp>
          <p:nvSpPr>
            <p:cNvPr id="69" name="직사각형 44">
              <a:extLst>
                <a:ext uri="{FF2B5EF4-FFF2-40B4-BE49-F238E27FC236}">
                  <a16:creationId xmlns:a16="http://schemas.microsoft.com/office/drawing/2014/main" id="{1CFDCDE5-6DCB-47E0-BC6B-955DFB6304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785911" y="2854169"/>
              <a:ext cx="1659624" cy="1659744"/>
            </a:xfrm>
            <a:prstGeom prst="roundRect">
              <a:avLst/>
            </a:prstGeom>
            <a:solidFill>
              <a:srgbClr val="8FC31F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70" name="그룹 52">
              <a:extLst>
                <a:ext uri="{FF2B5EF4-FFF2-40B4-BE49-F238E27FC236}">
                  <a16:creationId xmlns:a16="http://schemas.microsoft.com/office/drawing/2014/main" id="{E6EE60C8-90F3-447D-9568-7A58C3A83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4553" y="3380557"/>
              <a:ext cx="1174700" cy="882310"/>
              <a:chOff x="9439275" y="2447178"/>
              <a:chExt cx="1216621" cy="914308"/>
            </a:xfrm>
          </p:grpSpPr>
          <p:sp>
            <p:nvSpPr>
              <p:cNvPr id="82" name="Rectangle 304">
                <a:extLst>
                  <a:ext uri="{FF2B5EF4-FFF2-40B4-BE49-F238E27FC236}">
                    <a16:creationId xmlns:a16="http://schemas.microsoft.com/office/drawing/2014/main" id="{0541BD2F-0CA5-467F-A7BF-47FEC7450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8445" y="2447178"/>
                <a:ext cx="1187451" cy="376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1"/>
                <a:r>
                  <a:rPr lang="ko-KR" altLang="en-US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모델 훈련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Rectangle 304">
                <a:extLst>
                  <a:ext uri="{FF2B5EF4-FFF2-40B4-BE49-F238E27FC236}">
                    <a16:creationId xmlns:a16="http://schemas.microsoft.com/office/drawing/2014/main" id="{A0D40A41-F6F2-460A-85F1-9A712EA1E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03</a:t>
                </a:r>
              </a:p>
            </p:txBody>
          </p:sp>
        </p:grpSp>
        <p:sp>
          <p:nvSpPr>
            <p:cNvPr id="71" name="직사각형 46">
              <a:extLst>
                <a:ext uri="{FF2B5EF4-FFF2-40B4-BE49-F238E27FC236}">
                  <a16:creationId xmlns:a16="http://schemas.microsoft.com/office/drawing/2014/main" id="{EBCA8E7A-BD0E-452A-8F2F-2B3A25C9BE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8337067" y="2854169"/>
              <a:ext cx="1659624" cy="1659744"/>
            </a:xfrm>
            <a:prstGeom prst="roundRect">
              <a:avLst/>
            </a:prstGeom>
            <a:solidFill>
              <a:srgbClr val="459D79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72" name="그룹 55">
              <a:extLst>
                <a:ext uri="{FF2B5EF4-FFF2-40B4-BE49-F238E27FC236}">
                  <a16:creationId xmlns:a16="http://schemas.microsoft.com/office/drawing/2014/main" id="{C7974251-E08E-4637-9B47-90672EB3E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7497" y="3248395"/>
              <a:ext cx="1151132" cy="1014472"/>
              <a:chOff x="9434513" y="2310223"/>
              <a:chExt cx="1192212" cy="1051263"/>
            </a:xfrm>
          </p:grpSpPr>
          <p:sp>
            <p:nvSpPr>
              <p:cNvPr id="80" name="Rectangle 304">
                <a:extLst>
                  <a:ext uri="{FF2B5EF4-FFF2-40B4-BE49-F238E27FC236}">
                    <a16:creationId xmlns:a16="http://schemas.microsoft.com/office/drawing/2014/main" id="{D6EA2D14-3710-404D-BA75-054183BBD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4513" y="2310223"/>
                <a:ext cx="1187450" cy="650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1"/>
                <a:r>
                  <a:rPr lang="ko-KR" altLang="en-US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예측</a:t>
                </a:r>
                <a:endParaRPr lang="en-US" altLang="ko-KR" sz="1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 latinLnBrk="1"/>
                <a:r>
                  <a:rPr lang="ko-KR" altLang="en-US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성능 평가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Rectangle 304">
                <a:extLst>
                  <a:ext uri="{FF2B5EF4-FFF2-40B4-BE49-F238E27FC236}">
                    <a16:creationId xmlns:a16="http://schemas.microsoft.com/office/drawing/2014/main" id="{A6313DB3-5428-4236-9390-221861F75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04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2DEE94C-01CE-4316-824D-AC30DB8AED92}"/>
                </a:ext>
              </a:extLst>
            </p:cNvPr>
            <p:cNvSpPr txBox="1"/>
            <p:nvPr/>
          </p:nvSpPr>
          <p:spPr>
            <a:xfrm>
              <a:off x="3113214" y="5331639"/>
              <a:ext cx="1902705" cy="923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2010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년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~2021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년 데이터를 활용하여 음악 순위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(Top 30)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를 예측하는 </a:t>
              </a:r>
              <a:r>
                <a:rPr lang="ko-KR" altLang="en-US" sz="1100" dirty="0" err="1">
                  <a:solidFill>
                    <a:srgbClr val="374151"/>
                  </a:solidFill>
                  <a:latin typeface="Söhne"/>
                </a:rPr>
                <a:t>머신러닝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 분류 모델을 생성</a:t>
              </a:r>
              <a:endParaRPr lang="en-US" altLang="ko-KR" sz="1100" dirty="0">
                <a:solidFill>
                  <a:srgbClr val="374151"/>
                </a:solidFill>
                <a:latin typeface="Söhne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881E33-03F4-4FA6-A44D-321967CA81ED}"/>
                </a:ext>
              </a:extLst>
            </p:cNvPr>
            <p:cNvSpPr txBox="1"/>
            <p:nvPr/>
          </p:nvSpPr>
          <p:spPr>
            <a:xfrm>
              <a:off x="5651869" y="5331639"/>
              <a:ext cx="1902705" cy="4201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모델을 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2010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년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~2021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년 데이터로 훈련</a:t>
              </a:r>
              <a:endParaRPr lang="en-US" altLang="ko-KR" sz="1100" dirty="0">
                <a:solidFill>
                  <a:srgbClr val="374151"/>
                </a:solidFill>
                <a:latin typeface="Söhne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B74BC63-D373-4428-A8FA-50B25089C5F6}"/>
                </a:ext>
              </a:extLst>
            </p:cNvPr>
            <p:cNvSpPr txBox="1"/>
            <p:nvPr/>
          </p:nvSpPr>
          <p:spPr>
            <a:xfrm>
              <a:off x="8227048" y="5331639"/>
              <a:ext cx="1902705" cy="923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훈련된 모델을 활용하여 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2022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년의 음악 순위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(Top 30)</a:t>
              </a:r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를 예측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.</a:t>
              </a:r>
            </a:p>
            <a:p>
              <a:r>
                <a:rPr lang="ko-KR" altLang="en-US" sz="1100" dirty="0">
                  <a:solidFill>
                    <a:srgbClr val="374151"/>
                  </a:solidFill>
                  <a:latin typeface="Söhne"/>
                </a:rPr>
                <a:t>모델의 분류 성능을 평가</a:t>
              </a:r>
              <a:endParaRPr lang="en-US" altLang="ko-KR" sz="1100" dirty="0">
                <a:solidFill>
                  <a:srgbClr val="374151"/>
                </a:solidFill>
                <a:latin typeface="Söhne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9D7CAF4-26CC-43D1-B25E-0AAAD429FC5C}"/>
                </a:ext>
              </a:extLst>
            </p:cNvPr>
            <p:cNvCxnSpPr/>
            <p:nvPr/>
          </p:nvCxnSpPr>
          <p:spPr>
            <a:xfrm>
              <a:off x="1338313" y="5080591"/>
              <a:ext cx="350197" cy="0"/>
            </a:xfrm>
            <a:prstGeom prst="line">
              <a:avLst/>
            </a:prstGeom>
            <a:ln w="38100" cap="rnd">
              <a:solidFill>
                <a:srgbClr val="304050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A76319D-1542-4DF5-B5C9-8857C07A9CD3}"/>
                </a:ext>
              </a:extLst>
            </p:cNvPr>
            <p:cNvCxnSpPr/>
            <p:nvPr/>
          </p:nvCxnSpPr>
          <p:spPr>
            <a:xfrm>
              <a:off x="3905909" y="5080591"/>
              <a:ext cx="350197" cy="0"/>
            </a:xfrm>
            <a:prstGeom prst="line">
              <a:avLst/>
            </a:prstGeom>
            <a:ln w="38100" cap="rnd">
              <a:solidFill>
                <a:srgbClr val="97A0A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D47D7AA-6B29-4A8B-9E0B-8DACA9A7E531}"/>
                </a:ext>
              </a:extLst>
            </p:cNvPr>
            <p:cNvCxnSpPr/>
            <p:nvPr/>
          </p:nvCxnSpPr>
          <p:spPr>
            <a:xfrm>
              <a:off x="6440623" y="5080591"/>
              <a:ext cx="350197" cy="0"/>
            </a:xfrm>
            <a:prstGeom prst="line">
              <a:avLst/>
            </a:prstGeom>
            <a:ln w="38100" cap="rnd">
              <a:solidFill>
                <a:srgbClr val="304050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0BD5384-3C31-4E56-99B8-4EE760115066}"/>
                </a:ext>
              </a:extLst>
            </p:cNvPr>
            <p:cNvCxnSpPr/>
            <p:nvPr/>
          </p:nvCxnSpPr>
          <p:spPr>
            <a:xfrm>
              <a:off x="8991780" y="5080591"/>
              <a:ext cx="350197" cy="0"/>
            </a:xfrm>
            <a:prstGeom prst="line">
              <a:avLst/>
            </a:prstGeom>
            <a:ln w="38100" cap="rnd">
              <a:solidFill>
                <a:srgbClr val="97A0A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967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1A65B55-CF58-42B5-A48A-66617F0B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1" y="2038801"/>
            <a:ext cx="5536494" cy="44888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8C7020E-6623-45ED-AD09-5CDDE8F2C69F}"/>
              </a:ext>
            </a:extLst>
          </p:cNvPr>
          <p:cNvSpPr/>
          <p:nvPr/>
        </p:nvSpPr>
        <p:spPr>
          <a:xfrm>
            <a:off x="563418" y="932399"/>
            <a:ext cx="4488873" cy="923330"/>
          </a:xfrm>
          <a:prstGeom prst="rect">
            <a:avLst/>
          </a:prstGeom>
          <a:solidFill>
            <a:srgbClr val="F4F1EA"/>
          </a:solidFill>
        </p:spPr>
        <p:txBody>
          <a:bodyPr wrap="square">
            <a:spAutoFit/>
          </a:bodyPr>
          <a:lstStyle/>
          <a:p>
            <a:r>
              <a:rPr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rial" panose="020B0604020202020204" pitchFamily="34" charset="0"/>
              </a:rPr>
              <a:t>코드 작성 순서</a:t>
            </a:r>
            <a:endParaRPr lang="en-US" altLang="ko-KR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C0FD72-3C07-4FAD-B166-82CB3B3EC18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60785" y="1394064"/>
            <a:ext cx="0" cy="4772953"/>
          </a:xfrm>
          <a:prstGeom prst="line">
            <a:avLst/>
          </a:prstGeom>
          <a:ln w="19050">
            <a:solidFill>
              <a:srgbClr val="81A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65F9EA-4C37-4AEB-B46E-BEA00ECCAECC}"/>
              </a:ext>
            </a:extLst>
          </p:cNvPr>
          <p:cNvGrpSpPr/>
          <p:nvPr/>
        </p:nvGrpSpPr>
        <p:grpSpPr>
          <a:xfrm>
            <a:off x="1344048" y="4788778"/>
            <a:ext cx="4162131" cy="476250"/>
            <a:chOff x="-2419056" y="2057401"/>
            <a:chExt cx="4162131" cy="4762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0078E2-7257-4F5F-AF2C-C8BF22C77913}"/>
                </a:ext>
              </a:extLst>
            </p:cNvPr>
            <p:cNvSpPr txBox="1"/>
            <p:nvPr/>
          </p:nvSpPr>
          <p:spPr>
            <a:xfrm>
              <a:off x="-2419056" y="2095471"/>
              <a:ext cx="4028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E3A39"/>
                  </a:solidFill>
                  <a:latin typeface="+mj-ea"/>
                  <a:ea typeface="+mj-ea"/>
                  <a:cs typeface="Arial" panose="020B0604020202020204" pitchFamily="34" charset="0"/>
                </a:rPr>
                <a:t>앙상블 모델링을 통한 예측 모델 생성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4BC1B91-03E3-4E89-931F-5CF2513702E8}"/>
                </a:ext>
              </a:extLst>
            </p:cNvPr>
            <p:cNvSpPr/>
            <p:nvPr/>
          </p:nvSpPr>
          <p:spPr>
            <a:xfrm>
              <a:off x="1266825" y="2057401"/>
              <a:ext cx="476250" cy="476250"/>
            </a:xfrm>
            <a:prstGeom prst="ellipse">
              <a:avLst/>
            </a:prstGeom>
            <a:solidFill>
              <a:srgbClr val="81A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41F007-B1DB-4427-B91A-16C9B3627624}"/>
              </a:ext>
            </a:extLst>
          </p:cNvPr>
          <p:cNvGrpSpPr/>
          <p:nvPr/>
        </p:nvGrpSpPr>
        <p:grpSpPr>
          <a:xfrm>
            <a:off x="3878494" y="6167017"/>
            <a:ext cx="4008382" cy="476250"/>
            <a:chOff x="174648" y="2876551"/>
            <a:chExt cx="3857625" cy="47625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1051ADA-CA9C-4694-B362-DDF05B89DBC3}"/>
                </a:ext>
              </a:extLst>
            </p:cNvPr>
            <p:cNvSpPr/>
            <p:nvPr/>
          </p:nvSpPr>
          <p:spPr>
            <a:xfrm>
              <a:off x="1266825" y="2876551"/>
              <a:ext cx="476250" cy="476250"/>
            </a:xfrm>
            <a:prstGeom prst="ellipse">
              <a:avLst/>
            </a:prstGeom>
            <a:solidFill>
              <a:srgbClr val="81A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BDE4AA-F177-4770-8F3C-245CCCE8CC3E}"/>
                </a:ext>
              </a:extLst>
            </p:cNvPr>
            <p:cNvSpPr txBox="1"/>
            <p:nvPr/>
          </p:nvSpPr>
          <p:spPr>
            <a:xfrm>
              <a:off x="174648" y="2899233"/>
              <a:ext cx="3857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E3A39"/>
                  </a:solidFill>
                  <a:latin typeface="+mj-ea"/>
                  <a:ea typeface="+mj-ea"/>
                  <a:cs typeface="Arial" panose="020B0604020202020204" pitchFamily="34" charset="0"/>
                </a:rPr>
                <a:t>성능 평가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C96912-F46E-4CFE-8321-44CD2E1D17D4}"/>
              </a:ext>
            </a:extLst>
          </p:cNvPr>
          <p:cNvGrpSpPr/>
          <p:nvPr/>
        </p:nvGrpSpPr>
        <p:grpSpPr>
          <a:xfrm>
            <a:off x="3443722" y="1877841"/>
            <a:ext cx="3857625" cy="476250"/>
            <a:chOff x="-302807" y="5334001"/>
            <a:chExt cx="3857625" cy="47625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FB8B1E6-DD58-42A7-BA7A-5E8A70C5FF08}"/>
                </a:ext>
              </a:extLst>
            </p:cNvPr>
            <p:cNvSpPr/>
            <p:nvPr/>
          </p:nvSpPr>
          <p:spPr>
            <a:xfrm>
              <a:off x="1266825" y="5334001"/>
              <a:ext cx="476250" cy="476250"/>
            </a:xfrm>
            <a:prstGeom prst="ellipse">
              <a:avLst/>
            </a:prstGeom>
            <a:solidFill>
              <a:srgbClr val="81A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3559CC-4984-43A5-97B6-95D99FDC1412}"/>
                </a:ext>
              </a:extLst>
            </p:cNvPr>
            <p:cNvSpPr txBox="1"/>
            <p:nvPr/>
          </p:nvSpPr>
          <p:spPr>
            <a:xfrm>
              <a:off x="-302807" y="5356683"/>
              <a:ext cx="3857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E3A39"/>
                  </a:solidFill>
                  <a:latin typeface="+mj-ea"/>
                  <a:ea typeface="+mj-ea"/>
                  <a:cs typeface="Arial" panose="020B0604020202020204" pitchFamily="34" charset="0"/>
                </a:rPr>
                <a:t>데이터 </a:t>
              </a:r>
              <a:r>
                <a:rPr lang="ko-KR" altLang="en-US" sz="2000" b="1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E3A39"/>
                  </a:solidFill>
                  <a:latin typeface="+mj-ea"/>
                  <a:ea typeface="+mj-ea"/>
                  <a:cs typeface="Arial" panose="020B0604020202020204" pitchFamily="34" charset="0"/>
                </a:rPr>
                <a:t>전처리</a:t>
              </a:r>
              <a:endPara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E3A39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70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endParaRPr lang="ko-KR" altLang="en-US" sz="40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TOP30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예측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EAF0EC-332B-478C-ADCE-2DF080725B48}"/>
              </a:ext>
            </a:extLst>
          </p:cNvPr>
          <p:cNvGrpSpPr/>
          <p:nvPr/>
        </p:nvGrpSpPr>
        <p:grpSpPr>
          <a:xfrm>
            <a:off x="-8390" y="6577234"/>
            <a:ext cx="9914389" cy="288189"/>
            <a:chOff x="224968" y="6333953"/>
            <a:chExt cx="11742060" cy="288189"/>
          </a:xfrm>
        </p:grpSpPr>
        <p:sp>
          <p:nvSpPr>
            <p:cNvPr id="39" name="사각형: 둥근 한쪽 모서리 38">
              <a:extLst>
                <a:ext uri="{FF2B5EF4-FFF2-40B4-BE49-F238E27FC236}">
                  <a16:creationId xmlns:a16="http://schemas.microsoft.com/office/drawing/2014/main" id="{7C1CD87C-4D9E-4C10-B387-72561FCA760D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사각형: 둥근 한쪽 모서리 39">
              <a:extLst>
                <a:ext uri="{FF2B5EF4-FFF2-40B4-BE49-F238E27FC236}">
                  <a16:creationId xmlns:a16="http://schemas.microsoft.com/office/drawing/2014/main" id="{00AF3FE5-94AE-4E42-866D-F7AA0256872B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32CBB39-4E52-40F6-A199-8C734CE6F5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ECBE5C7-7221-456B-8EA8-289E82DBF845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FD39651D-92A4-4DA2-AD82-1BBCF11FE5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B284949E-1060-4F3A-AC3C-B0BCABAD6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07527CD2-300F-49F2-9CA4-1F6940E01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id="{C7171C4F-B728-441E-992A-E5431ED94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F8E459E0-26CB-4328-B971-89B1DF46D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5A373D9D-55E3-4ACA-9788-E38C0E2C4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1">
                <a:extLst>
                  <a:ext uri="{FF2B5EF4-FFF2-40B4-BE49-F238E27FC236}">
                    <a16:creationId xmlns:a16="http://schemas.microsoft.com/office/drawing/2014/main" id="{AFE20C9A-E5C5-441D-8284-F28E4CA41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2FF239-42B1-4B0E-93E8-7FE93541ECD0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A9E9240-3D37-4FC1-90E6-76EFEF671E76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B13C637-06BF-4D9C-9A99-CB4D93F0DA42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6457353-3581-413D-BB68-7DCE665262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31D5F669-F06B-4242-BCBB-0A0E4BB4E6EB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같음 기호 48">
              <a:extLst>
                <a:ext uri="{FF2B5EF4-FFF2-40B4-BE49-F238E27FC236}">
                  <a16:creationId xmlns:a16="http://schemas.microsoft.com/office/drawing/2014/main" id="{B4C12899-DBED-4993-8E8C-EEB284A98AF6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98FE2A37-66A5-42D7-8FCC-D14FD71FE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7034B9B4-13C7-46A3-A71F-6F27110CA1FE}"/>
              </a:ext>
            </a:extLst>
          </p:cNvPr>
          <p:cNvSpPr/>
          <p:nvPr/>
        </p:nvSpPr>
        <p:spPr>
          <a:xfrm rot="5400000">
            <a:off x="-1515155" y="3816177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7">
              <a:grayscl/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32EF5615-77E3-4E08-A616-3F799E11DB90}"/>
              </a:ext>
            </a:extLst>
          </p:cNvPr>
          <p:cNvSpPr/>
          <p:nvPr/>
        </p:nvSpPr>
        <p:spPr>
          <a:xfrm rot="5400000">
            <a:off x="7948521" y="3816177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9">
              <a:grayscl/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6CEFA88-ABAB-40DC-BABB-B48BECD8D326}"/>
              </a:ext>
            </a:extLst>
          </p:cNvPr>
          <p:cNvSpPr/>
          <p:nvPr/>
        </p:nvSpPr>
        <p:spPr>
          <a:xfrm>
            <a:off x="546006" y="1653951"/>
            <a:ext cx="8757517" cy="47667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ln>
                <a:solidFill>
                  <a:srgbClr val="3E3A39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9D9202A-C692-42BD-B4BF-4E782AC4CBEA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57708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CA5C07-D63C-4FFD-835C-6429799300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8848" y="2260306"/>
            <a:ext cx="6511832" cy="16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2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E6E3597-0D58-41AD-80CD-ABE5AD36E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5387" y="2720797"/>
            <a:ext cx="278184" cy="41065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5CDC1E4-DE8C-474F-98E2-E74416C9B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5133" y="3852051"/>
            <a:ext cx="264936" cy="37091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54D2957-184C-48E6-93FB-CE0CE2F90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0069" y="3039797"/>
            <a:ext cx="437146" cy="39740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AC68209-7195-4D61-8081-63BD80D18006}"/>
              </a:ext>
            </a:extLst>
          </p:cNvPr>
          <p:cNvCxnSpPr>
            <a:cxnSpLocks/>
          </p:cNvCxnSpPr>
          <p:nvPr/>
        </p:nvCxnSpPr>
        <p:spPr>
          <a:xfrm>
            <a:off x="1504950" y="1558834"/>
            <a:ext cx="0" cy="4698002"/>
          </a:xfrm>
          <a:prstGeom prst="line">
            <a:avLst/>
          </a:prstGeom>
          <a:ln w="19050">
            <a:solidFill>
              <a:srgbClr val="81A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C118B9-BFDE-4AD1-9CFC-3252781F1A56}"/>
              </a:ext>
            </a:extLst>
          </p:cNvPr>
          <p:cNvGrpSpPr/>
          <p:nvPr/>
        </p:nvGrpSpPr>
        <p:grpSpPr>
          <a:xfrm>
            <a:off x="1266825" y="2780212"/>
            <a:ext cx="4371975" cy="476250"/>
            <a:chOff x="1266825" y="2057401"/>
            <a:chExt cx="4371975" cy="4762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FE4615-8E36-4B5D-8C42-1D66E768BC10}"/>
                </a:ext>
              </a:extLst>
            </p:cNvPr>
            <p:cNvSpPr txBox="1"/>
            <p:nvPr/>
          </p:nvSpPr>
          <p:spPr>
            <a:xfrm>
              <a:off x="1781175" y="2080083"/>
              <a:ext cx="3857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데이터 수집 </a:t>
              </a:r>
              <a:r>
                <a:rPr lang="en-US" altLang="ko-KR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– </a:t>
              </a:r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멜론 </a:t>
              </a:r>
              <a:r>
                <a:rPr lang="ko-KR" altLang="en-US" sz="2000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크롤링</a:t>
              </a:r>
              <a:endParaRPr lang="ko-KR" altLang="en-US" sz="2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D7292E8-D7B6-43B6-9FB8-BE83930AC960}"/>
                </a:ext>
              </a:extLst>
            </p:cNvPr>
            <p:cNvSpPr/>
            <p:nvPr/>
          </p:nvSpPr>
          <p:spPr>
            <a:xfrm>
              <a:off x="1266825" y="2057401"/>
              <a:ext cx="476250" cy="476250"/>
            </a:xfrm>
            <a:prstGeom prst="ellipse">
              <a:avLst/>
            </a:prstGeom>
            <a:solidFill>
              <a:srgbClr val="81A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64C6F-250B-4D10-992B-173CD4D9F1B4}"/>
              </a:ext>
            </a:extLst>
          </p:cNvPr>
          <p:cNvGrpSpPr/>
          <p:nvPr/>
        </p:nvGrpSpPr>
        <p:grpSpPr>
          <a:xfrm>
            <a:off x="1266825" y="3565570"/>
            <a:ext cx="4371975" cy="476250"/>
            <a:chOff x="1266825" y="2876551"/>
            <a:chExt cx="4371975" cy="47625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8C6745D-52FE-4CA7-95A5-EDE095643530}"/>
                </a:ext>
              </a:extLst>
            </p:cNvPr>
            <p:cNvSpPr/>
            <p:nvPr/>
          </p:nvSpPr>
          <p:spPr>
            <a:xfrm>
              <a:off x="1266825" y="2876551"/>
              <a:ext cx="476250" cy="476250"/>
            </a:xfrm>
            <a:prstGeom prst="ellipse">
              <a:avLst/>
            </a:prstGeom>
            <a:solidFill>
              <a:srgbClr val="81A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E52DFA-6A0C-4110-ADE8-1EA665DF42EB}"/>
                </a:ext>
              </a:extLst>
            </p:cNvPr>
            <p:cNvSpPr txBox="1"/>
            <p:nvPr/>
          </p:nvSpPr>
          <p:spPr>
            <a:xfrm>
              <a:off x="1781175" y="2899233"/>
              <a:ext cx="3857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전처리</a:t>
              </a:r>
              <a:r>
                <a:rPr lang="en-US" altLang="ko-KR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, </a:t>
              </a:r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시각화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998200-F376-475F-A413-4D227CD3C515}"/>
              </a:ext>
            </a:extLst>
          </p:cNvPr>
          <p:cNvGrpSpPr/>
          <p:nvPr/>
        </p:nvGrpSpPr>
        <p:grpSpPr>
          <a:xfrm>
            <a:off x="1266825" y="4350928"/>
            <a:ext cx="4371975" cy="476250"/>
            <a:chOff x="1266825" y="3695701"/>
            <a:chExt cx="4371975" cy="47625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A0B4AAE-A158-4685-B293-556D2991A0C7}"/>
                </a:ext>
              </a:extLst>
            </p:cNvPr>
            <p:cNvSpPr/>
            <p:nvPr/>
          </p:nvSpPr>
          <p:spPr>
            <a:xfrm>
              <a:off x="1266825" y="3695701"/>
              <a:ext cx="476250" cy="476250"/>
            </a:xfrm>
            <a:prstGeom prst="ellipse">
              <a:avLst/>
            </a:prstGeom>
            <a:solidFill>
              <a:srgbClr val="81A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592E47-C0A7-4FE7-A2F4-1E7B8B124AEC}"/>
                </a:ext>
              </a:extLst>
            </p:cNvPr>
            <p:cNvSpPr txBox="1"/>
            <p:nvPr/>
          </p:nvSpPr>
          <p:spPr>
            <a:xfrm>
              <a:off x="1781175" y="3718383"/>
              <a:ext cx="3857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TOP 30 </a:t>
              </a:r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예측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64944D-B0FF-4FFB-B51C-CF15CA75FA7C}"/>
              </a:ext>
            </a:extLst>
          </p:cNvPr>
          <p:cNvGrpSpPr/>
          <p:nvPr/>
        </p:nvGrpSpPr>
        <p:grpSpPr>
          <a:xfrm>
            <a:off x="1266825" y="5136286"/>
            <a:ext cx="4371975" cy="730568"/>
            <a:chOff x="1266825" y="4514851"/>
            <a:chExt cx="4371975" cy="73056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80ED75A-BF2F-4097-BC8A-7DD77D3E0B9B}"/>
                </a:ext>
              </a:extLst>
            </p:cNvPr>
            <p:cNvSpPr/>
            <p:nvPr/>
          </p:nvSpPr>
          <p:spPr>
            <a:xfrm>
              <a:off x="1266825" y="4514851"/>
              <a:ext cx="476250" cy="476250"/>
            </a:xfrm>
            <a:prstGeom prst="ellipse">
              <a:avLst/>
            </a:prstGeom>
            <a:solidFill>
              <a:srgbClr val="81A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4B0EC0-934B-4F92-BD20-57742B923B32}"/>
                </a:ext>
              </a:extLst>
            </p:cNvPr>
            <p:cNvSpPr txBox="1"/>
            <p:nvPr/>
          </p:nvSpPr>
          <p:spPr>
            <a:xfrm>
              <a:off x="1781175" y="4537533"/>
              <a:ext cx="38576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모델 설명 </a:t>
              </a:r>
              <a:r>
                <a:rPr lang="en-US" altLang="ko-KR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– </a:t>
              </a:r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장르예측</a:t>
              </a:r>
              <a:r>
                <a:rPr lang="en-US" altLang="ko-KR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, </a:t>
              </a:r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가사요약</a:t>
              </a:r>
              <a:r>
                <a:rPr lang="en-US" altLang="ko-KR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,</a:t>
              </a:r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 가사생성</a:t>
              </a:r>
              <a:r>
                <a:rPr lang="en-US" altLang="ko-KR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, </a:t>
              </a:r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제목 생성</a:t>
              </a:r>
              <a:r>
                <a:rPr lang="en-US" altLang="ko-KR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 </a:t>
              </a:r>
              <a:endParaRPr lang="ko-KR" altLang="en-US" sz="2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1C04258-61D8-4C93-B3D0-526E5B8E4FE6}"/>
              </a:ext>
            </a:extLst>
          </p:cNvPr>
          <p:cNvGrpSpPr/>
          <p:nvPr/>
        </p:nvGrpSpPr>
        <p:grpSpPr>
          <a:xfrm>
            <a:off x="1266825" y="5921644"/>
            <a:ext cx="4371975" cy="476250"/>
            <a:chOff x="1266825" y="5334001"/>
            <a:chExt cx="4371975" cy="4762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5B62097-F7C4-4411-ABCE-9266D762D1F1}"/>
                </a:ext>
              </a:extLst>
            </p:cNvPr>
            <p:cNvSpPr/>
            <p:nvPr/>
          </p:nvSpPr>
          <p:spPr>
            <a:xfrm>
              <a:off x="1266825" y="5334001"/>
              <a:ext cx="476250" cy="476250"/>
            </a:xfrm>
            <a:prstGeom prst="ellipse">
              <a:avLst/>
            </a:prstGeom>
            <a:solidFill>
              <a:srgbClr val="81A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F4BA33-058C-4106-8866-D422635235C3}"/>
                </a:ext>
              </a:extLst>
            </p:cNvPr>
            <p:cNvSpPr txBox="1"/>
            <p:nvPr/>
          </p:nvSpPr>
          <p:spPr>
            <a:xfrm>
              <a:off x="1781175" y="5356683"/>
              <a:ext cx="38576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마무리</a:t>
              </a:r>
              <a:r>
                <a:rPr lang="ko-KR" altLang="en-US" sz="22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A0B08D-97B3-4090-B3B4-E675691EE01F}"/>
              </a:ext>
            </a:extLst>
          </p:cNvPr>
          <p:cNvGrpSpPr/>
          <p:nvPr/>
        </p:nvGrpSpPr>
        <p:grpSpPr>
          <a:xfrm>
            <a:off x="1266825" y="1988089"/>
            <a:ext cx="4371975" cy="476250"/>
            <a:chOff x="1266825" y="5334001"/>
            <a:chExt cx="4371975" cy="47625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6D869E3-3A19-42DA-AF83-5315B97D35FB}"/>
                </a:ext>
              </a:extLst>
            </p:cNvPr>
            <p:cNvSpPr/>
            <p:nvPr/>
          </p:nvSpPr>
          <p:spPr>
            <a:xfrm>
              <a:off x="1266825" y="5334001"/>
              <a:ext cx="476250" cy="476250"/>
            </a:xfrm>
            <a:prstGeom prst="ellipse">
              <a:avLst/>
            </a:prstGeom>
            <a:solidFill>
              <a:srgbClr val="81A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9AEF76-53C3-4E4C-994C-C7B26F840970}"/>
                </a:ext>
              </a:extLst>
            </p:cNvPr>
            <p:cNvSpPr txBox="1"/>
            <p:nvPr/>
          </p:nvSpPr>
          <p:spPr>
            <a:xfrm>
              <a:off x="1781175" y="5356683"/>
              <a:ext cx="3857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프로젝트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50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 3.7037E-6 L -0.00016 0.00926 L -0.00016 3.7037E-6 Z " pathEditMode="relative" rAng="0" ptsTypes="AAA">
                                      <p:cBhvr>
                                        <p:cTn id="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path" presetSubtype="0" repeatCount="indefinite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16 7.40741E-7 L -0.00016 0.00926 L -0.00016 7.40741E-7 Z " pathEditMode="relative" rAng="0" ptsTypes="AAA">
                                      <p:cBhvr>
                                        <p:cTn id="4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16 -2.59259E-6 L -0.00016 0.00926 L -0.00016 -2.59259E-6 Z " pathEditMode="relative" rAng="0" ptsTypes="AAA">
                                      <p:cBhvr>
                                        <p:cTn id="5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C49EE5F-5DAB-4042-AD9A-247C4FEFF60D}"/>
              </a:ext>
            </a:extLst>
          </p:cNvPr>
          <p:cNvSpPr/>
          <p:nvPr/>
        </p:nvSpPr>
        <p:spPr>
          <a:xfrm>
            <a:off x="4952322" y="1783834"/>
            <a:ext cx="31470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모델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462A13-C3FB-46CD-BE88-AB912F7035E4}"/>
              </a:ext>
            </a:extLst>
          </p:cNvPr>
          <p:cNvSpPr/>
          <p:nvPr/>
        </p:nvSpPr>
        <p:spPr>
          <a:xfrm>
            <a:off x="2044700" y="3098800"/>
            <a:ext cx="914400" cy="1206500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738FE-5C37-449C-BD34-CD828A9D1D36}"/>
              </a:ext>
            </a:extLst>
          </p:cNvPr>
          <p:cNvSpPr txBox="1"/>
          <p:nvPr/>
        </p:nvSpPr>
        <p:spPr>
          <a:xfrm>
            <a:off x="1971145" y="2707164"/>
            <a:ext cx="1061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ln w="25400">
                  <a:solidFill>
                    <a:srgbClr val="7EA80A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endParaRPr lang="ko-KR" altLang="en-US" sz="11500" dirty="0">
              <a:ln w="25400">
                <a:solidFill>
                  <a:srgbClr val="7EA80A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46FAC7-7115-4805-BAA2-E19CFF152876}"/>
              </a:ext>
            </a:extLst>
          </p:cNvPr>
          <p:cNvGrpSpPr/>
          <p:nvPr/>
        </p:nvGrpSpPr>
        <p:grpSpPr>
          <a:xfrm>
            <a:off x="5103538" y="3224192"/>
            <a:ext cx="4246700" cy="371514"/>
            <a:chOff x="1287325" y="2077901"/>
            <a:chExt cx="4246700" cy="3715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F402A-0A5F-4F09-8A08-0E67EBB670E1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장르예측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F852344-B25E-46E7-B13F-254D4D25463A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24C20A-4C7C-4CC1-9D8D-E0E2B0BEAB83}"/>
              </a:ext>
            </a:extLst>
          </p:cNvPr>
          <p:cNvGrpSpPr/>
          <p:nvPr/>
        </p:nvGrpSpPr>
        <p:grpSpPr>
          <a:xfrm>
            <a:off x="5103538" y="3843317"/>
            <a:ext cx="4246700" cy="371514"/>
            <a:chOff x="1287325" y="2077901"/>
            <a:chExt cx="4246700" cy="3715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35F54A-0704-443C-924C-683B448211F9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가사요약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43E7DA-74DD-424D-B0A5-A6E1A51A173E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000" dirty="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BD22C6-6D53-442E-A30F-D06511164437}"/>
              </a:ext>
            </a:extLst>
          </p:cNvPr>
          <p:cNvGrpSpPr/>
          <p:nvPr/>
        </p:nvGrpSpPr>
        <p:grpSpPr>
          <a:xfrm>
            <a:off x="5103538" y="4462442"/>
            <a:ext cx="4246700" cy="371514"/>
            <a:chOff x="1287325" y="2077901"/>
            <a:chExt cx="4246700" cy="3715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D82308-E549-47EF-B5AF-87BAD7566A28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가사생성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5403E5B-5C82-41D7-9EE1-124691944585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1415BC-8EE8-43D9-9CD4-D56F1E4F4363}"/>
              </a:ext>
            </a:extLst>
          </p:cNvPr>
          <p:cNvGrpSpPr/>
          <p:nvPr/>
        </p:nvGrpSpPr>
        <p:grpSpPr>
          <a:xfrm>
            <a:off x="5103538" y="5049817"/>
            <a:ext cx="4246700" cy="371514"/>
            <a:chOff x="1287325" y="2077901"/>
            <a:chExt cx="4246700" cy="3715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6400D8-D204-47E1-B7F6-CCC8B0D35D69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제목생성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FB21146-3BF1-4735-A6BF-6E324EC12D36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000" dirty="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5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 </a:t>
            </a: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전처리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53247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가사 </a:t>
            </a:r>
            <a:r>
              <a:rPr lang="ko-KR" altLang="en-US" sz="2400" spc="-150" dirty="0" err="1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2400" spc="-150" dirty="0">
              <a:solidFill>
                <a:srgbClr val="304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DA7663-F84A-4BE6-BD12-EAACE04A880A}"/>
              </a:ext>
            </a:extLst>
          </p:cNvPr>
          <p:cNvGrpSpPr/>
          <p:nvPr/>
        </p:nvGrpSpPr>
        <p:grpSpPr>
          <a:xfrm>
            <a:off x="542544" y="2332069"/>
            <a:ext cx="8820912" cy="3270674"/>
            <a:chOff x="728011" y="2531794"/>
            <a:chExt cx="9235790" cy="3424506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5F11B8B-4D21-4232-AF9A-3DAF8A702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689" y="4110873"/>
              <a:ext cx="138364" cy="233489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4050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1EEBC666-E44B-4937-B55B-A08992B66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185" y="4110873"/>
              <a:ext cx="138364" cy="233489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4050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3FC7E2A-FE68-42D8-84B5-9431FDBE9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11" y="4479266"/>
              <a:ext cx="3287873" cy="1477034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B145743B-7ADA-41EE-9354-A83F56570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470" y="2531794"/>
              <a:ext cx="3284413" cy="1463198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459D79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D81199F5-A6F7-43B3-9307-58A582C9A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646" y="4479266"/>
              <a:ext cx="3287873" cy="147703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E706855-0CF4-4F75-8421-014CC213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646" y="2531794"/>
              <a:ext cx="3287873" cy="1463198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459D79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D518BE1F-998F-4C15-9F52-3DFD5D7D8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928" y="4479266"/>
              <a:ext cx="3287873" cy="147703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92EE69B4-5483-4AEA-A3E2-C9BF3DDD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930" y="2531794"/>
              <a:ext cx="3284413" cy="1463198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459D79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Oval 13">
              <a:extLst>
                <a:ext uri="{FF2B5EF4-FFF2-40B4-BE49-F238E27FC236}">
                  <a16:creationId xmlns:a16="http://schemas.microsoft.com/office/drawing/2014/main" id="{10059D5F-9923-47E1-89E6-DF9A5131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556" y="3076602"/>
              <a:ext cx="2360834" cy="23677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1" name="Oval 14">
              <a:extLst>
                <a:ext uri="{FF2B5EF4-FFF2-40B4-BE49-F238E27FC236}">
                  <a16:creationId xmlns:a16="http://schemas.microsoft.com/office/drawing/2014/main" id="{ABD8E9D5-69C9-4B88-97CC-81F0103B4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649" y="3076602"/>
              <a:ext cx="2360834" cy="23677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2" name="Oval 15">
              <a:extLst>
                <a:ext uri="{FF2B5EF4-FFF2-40B4-BE49-F238E27FC236}">
                  <a16:creationId xmlns:a16="http://schemas.microsoft.com/office/drawing/2014/main" id="{43165D71-C385-4611-B66F-D67B8F923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7588" y="3076602"/>
              <a:ext cx="2360834" cy="23677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3" name="Rectangle 16">
              <a:extLst>
                <a:ext uri="{FF2B5EF4-FFF2-40B4-BE49-F238E27FC236}">
                  <a16:creationId xmlns:a16="http://schemas.microsoft.com/office/drawing/2014/main" id="{FC49E186-09D4-44A1-A42C-1AB9BA6FA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958" y="4057256"/>
              <a:ext cx="230031" cy="32862"/>
            </a:xfrm>
            <a:prstGeom prst="rect">
              <a:avLst/>
            </a:prstGeom>
            <a:solidFill>
              <a:srgbClr val="D4E0E6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4" name="Rectangle 17">
              <a:extLst>
                <a:ext uri="{FF2B5EF4-FFF2-40B4-BE49-F238E27FC236}">
                  <a16:creationId xmlns:a16="http://schemas.microsoft.com/office/drawing/2014/main" id="{56EFE426-700F-4445-90DF-FF9598205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915" y="4057256"/>
              <a:ext cx="228301" cy="32862"/>
            </a:xfrm>
            <a:prstGeom prst="rect">
              <a:avLst/>
            </a:prstGeom>
            <a:solidFill>
              <a:srgbClr val="D4E0E6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5" name="Rectangle 18">
              <a:extLst>
                <a:ext uri="{FF2B5EF4-FFF2-40B4-BE49-F238E27FC236}">
                  <a16:creationId xmlns:a16="http://schemas.microsoft.com/office/drawing/2014/main" id="{22596E7B-1F03-418F-B0E1-174E09737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988" y="4057256"/>
              <a:ext cx="230031" cy="32862"/>
            </a:xfrm>
            <a:prstGeom prst="rect">
              <a:avLst/>
            </a:prstGeom>
            <a:solidFill>
              <a:srgbClr val="D4E0E6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AC96C1-8212-48F8-A0B6-61B1F9DCC004}"/>
                </a:ext>
              </a:extLst>
            </p:cNvPr>
            <p:cNvSpPr txBox="1"/>
            <p:nvPr/>
          </p:nvSpPr>
          <p:spPr>
            <a:xfrm>
              <a:off x="1410631" y="4328194"/>
              <a:ext cx="1960704" cy="67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특수기호 </a:t>
              </a:r>
              <a:r>
                <a:rPr lang="en-US" altLang="ko-KR" dirty="0"/>
                <a:t>(\n, \t) </a:t>
              </a:r>
            </a:p>
            <a:p>
              <a:pPr algn="ctr"/>
              <a:r>
                <a:rPr lang="ko-KR" altLang="en-US" dirty="0"/>
                <a:t>제거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60AEC4-C275-49B9-9CE6-6E2DE9790C3B}"/>
                </a:ext>
              </a:extLst>
            </p:cNvPr>
            <p:cNvSpPr txBox="1"/>
            <p:nvPr/>
          </p:nvSpPr>
          <p:spPr>
            <a:xfrm>
              <a:off x="4393785" y="4328194"/>
              <a:ext cx="1940563" cy="96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문장 양 옆 </a:t>
              </a:r>
              <a:endParaRPr lang="en-US" altLang="ko-KR" dirty="0"/>
            </a:p>
            <a:p>
              <a:pPr algn="ctr"/>
              <a:r>
                <a:rPr lang="ko-KR" altLang="en-US" dirty="0"/>
                <a:t>띄어쓰기 지우기</a:t>
              </a:r>
              <a:endParaRPr lang="en-US" altLang="ko-KR" dirty="0"/>
            </a:p>
            <a:p>
              <a:pPr algn="ctr"/>
              <a:r>
                <a:rPr lang="en-US" altLang="ko-KR" dirty="0"/>
                <a:t>(strip</a:t>
              </a:r>
              <a:r>
                <a:rPr lang="ko-KR" altLang="en-US" dirty="0"/>
                <a:t>함수 사용</a:t>
              </a:r>
              <a:r>
                <a:rPr lang="en-US" altLang="ko-KR" dirty="0"/>
                <a:t>)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3BCEF1-ADA2-4EFB-A954-4FB004D9F9DE}"/>
                </a:ext>
              </a:extLst>
            </p:cNvPr>
            <p:cNvSpPr txBox="1"/>
            <p:nvPr/>
          </p:nvSpPr>
          <p:spPr>
            <a:xfrm>
              <a:off x="7293945" y="4328194"/>
              <a:ext cx="2068122" cy="96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가사요약 모델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한국어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공백을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제외하고 제거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87DA65-7A09-4F77-ACE6-E434C93D8C98}"/>
                </a:ext>
              </a:extLst>
            </p:cNvPr>
            <p:cNvSpPr txBox="1"/>
            <p:nvPr/>
          </p:nvSpPr>
          <p:spPr>
            <a:xfrm>
              <a:off x="2154150" y="3313119"/>
              <a:ext cx="473644" cy="67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04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41D533-CC2C-4647-8A79-2F1BDB7C0049}"/>
                </a:ext>
              </a:extLst>
            </p:cNvPr>
            <p:cNvSpPr txBox="1"/>
            <p:nvPr/>
          </p:nvSpPr>
          <p:spPr>
            <a:xfrm>
              <a:off x="5127245" y="3313119"/>
              <a:ext cx="473644" cy="67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04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625E03-E5E4-473B-9ADA-FFBD008214A5}"/>
                </a:ext>
              </a:extLst>
            </p:cNvPr>
            <p:cNvSpPr txBox="1"/>
            <p:nvPr/>
          </p:nvSpPr>
          <p:spPr>
            <a:xfrm>
              <a:off x="8091183" y="3313119"/>
              <a:ext cx="473644" cy="67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04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15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코드 작성 흐름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910779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작성 흐름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DA7663-F84A-4BE6-BD12-EAACE04A880A}"/>
              </a:ext>
            </a:extLst>
          </p:cNvPr>
          <p:cNvGrpSpPr/>
          <p:nvPr/>
        </p:nvGrpSpPr>
        <p:grpSpPr>
          <a:xfrm>
            <a:off x="542544" y="2332069"/>
            <a:ext cx="8820912" cy="3270674"/>
            <a:chOff x="728011" y="2531794"/>
            <a:chExt cx="9235790" cy="3424506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5F11B8B-4D21-4232-AF9A-3DAF8A702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689" y="4110873"/>
              <a:ext cx="138364" cy="233489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4050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1EEBC666-E44B-4937-B55B-A08992B66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185" y="4110873"/>
              <a:ext cx="138364" cy="233489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4050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3FC7E2A-FE68-42D8-84B5-9431FDBE9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11" y="4479266"/>
              <a:ext cx="3287873" cy="1477034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B145743B-7ADA-41EE-9354-A83F56570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470" y="2531794"/>
              <a:ext cx="3284413" cy="1463198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459D79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D81199F5-A6F7-43B3-9307-58A582C9A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646" y="4479266"/>
              <a:ext cx="3287873" cy="147703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E706855-0CF4-4F75-8421-014CC213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646" y="2531794"/>
              <a:ext cx="3287873" cy="1463198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459D79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D518BE1F-998F-4C15-9F52-3DFD5D7D8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928" y="4479266"/>
              <a:ext cx="3287873" cy="147703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92EE69B4-5483-4AEA-A3E2-C9BF3DDD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930" y="2531794"/>
              <a:ext cx="3284413" cy="1463198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459D79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Oval 13">
              <a:extLst>
                <a:ext uri="{FF2B5EF4-FFF2-40B4-BE49-F238E27FC236}">
                  <a16:creationId xmlns:a16="http://schemas.microsoft.com/office/drawing/2014/main" id="{10059D5F-9923-47E1-89E6-DF9A5131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556" y="3076602"/>
              <a:ext cx="2360834" cy="23677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1" name="Oval 14">
              <a:extLst>
                <a:ext uri="{FF2B5EF4-FFF2-40B4-BE49-F238E27FC236}">
                  <a16:creationId xmlns:a16="http://schemas.microsoft.com/office/drawing/2014/main" id="{ABD8E9D5-69C9-4B88-97CC-81F0103B4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649" y="3076602"/>
              <a:ext cx="2360834" cy="23677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2" name="Oval 15">
              <a:extLst>
                <a:ext uri="{FF2B5EF4-FFF2-40B4-BE49-F238E27FC236}">
                  <a16:creationId xmlns:a16="http://schemas.microsoft.com/office/drawing/2014/main" id="{43165D71-C385-4611-B66F-D67B8F923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7588" y="3076602"/>
              <a:ext cx="2360834" cy="23677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3" name="Rectangle 16">
              <a:extLst>
                <a:ext uri="{FF2B5EF4-FFF2-40B4-BE49-F238E27FC236}">
                  <a16:creationId xmlns:a16="http://schemas.microsoft.com/office/drawing/2014/main" id="{FC49E186-09D4-44A1-A42C-1AB9BA6FA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958" y="4057256"/>
              <a:ext cx="230031" cy="32862"/>
            </a:xfrm>
            <a:prstGeom prst="rect">
              <a:avLst/>
            </a:prstGeom>
            <a:solidFill>
              <a:srgbClr val="D4E0E6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4" name="Rectangle 17">
              <a:extLst>
                <a:ext uri="{FF2B5EF4-FFF2-40B4-BE49-F238E27FC236}">
                  <a16:creationId xmlns:a16="http://schemas.microsoft.com/office/drawing/2014/main" id="{56EFE426-700F-4445-90DF-FF9598205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915" y="4057256"/>
              <a:ext cx="228301" cy="32862"/>
            </a:xfrm>
            <a:prstGeom prst="rect">
              <a:avLst/>
            </a:prstGeom>
            <a:solidFill>
              <a:srgbClr val="D4E0E6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5" name="Rectangle 18">
              <a:extLst>
                <a:ext uri="{FF2B5EF4-FFF2-40B4-BE49-F238E27FC236}">
                  <a16:creationId xmlns:a16="http://schemas.microsoft.com/office/drawing/2014/main" id="{22596E7B-1F03-418F-B0E1-174E09737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988" y="4057256"/>
              <a:ext cx="230031" cy="32862"/>
            </a:xfrm>
            <a:prstGeom prst="rect">
              <a:avLst/>
            </a:prstGeom>
            <a:solidFill>
              <a:srgbClr val="D4E0E6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AC96C1-8212-48F8-A0B6-61B1F9DCC004}"/>
                </a:ext>
              </a:extLst>
            </p:cNvPr>
            <p:cNvSpPr txBox="1"/>
            <p:nvPr/>
          </p:nvSpPr>
          <p:spPr>
            <a:xfrm>
              <a:off x="924062" y="4328194"/>
              <a:ext cx="2933840" cy="96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Custom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Dataset, </a:t>
              </a:r>
              <a:r>
                <a:rPr lang="en-US" altLang="ko-KR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DataLoader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만들기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60AEC4-C275-49B9-9CE6-6E2DE9790C3B}"/>
                </a:ext>
              </a:extLst>
            </p:cNvPr>
            <p:cNvSpPr txBox="1"/>
            <p:nvPr/>
          </p:nvSpPr>
          <p:spPr>
            <a:xfrm>
              <a:off x="4192378" y="4328194"/>
              <a:ext cx="2343379" cy="67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PLM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맞는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토큰화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만들기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3BCEF1-ADA2-4EFB-A954-4FB004D9F9DE}"/>
                </a:ext>
              </a:extLst>
            </p:cNvPr>
            <p:cNvSpPr txBox="1"/>
            <p:nvPr/>
          </p:nvSpPr>
          <p:spPr>
            <a:xfrm>
              <a:off x="7037150" y="4328194"/>
              <a:ext cx="2581711" cy="67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학습하기 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저장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예측하기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87DA65-7A09-4F77-ACE6-E434C93D8C98}"/>
                </a:ext>
              </a:extLst>
            </p:cNvPr>
            <p:cNvSpPr txBox="1"/>
            <p:nvPr/>
          </p:nvSpPr>
          <p:spPr>
            <a:xfrm>
              <a:off x="2154150" y="3313119"/>
              <a:ext cx="473644" cy="67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04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41D533-CC2C-4647-8A79-2F1BDB7C0049}"/>
                </a:ext>
              </a:extLst>
            </p:cNvPr>
            <p:cNvSpPr txBox="1"/>
            <p:nvPr/>
          </p:nvSpPr>
          <p:spPr>
            <a:xfrm>
              <a:off x="5127245" y="3313119"/>
              <a:ext cx="473644" cy="67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04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625E03-E5E4-473B-9ADA-FFBD008214A5}"/>
                </a:ext>
              </a:extLst>
            </p:cNvPr>
            <p:cNvSpPr txBox="1"/>
            <p:nvPr/>
          </p:nvSpPr>
          <p:spPr>
            <a:xfrm>
              <a:off x="8091183" y="3313119"/>
              <a:ext cx="473644" cy="67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04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82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82101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장르예측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751619"/>
            <a:ext cx="9271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PLM: </a:t>
            </a:r>
            <a:r>
              <a:rPr lang="ko-KR" altLang="en-US" sz="1600" dirty="0"/>
              <a:t>한국어 </a:t>
            </a:r>
            <a:r>
              <a:rPr lang="en-US" altLang="ko-KR" sz="1600" dirty="0"/>
              <a:t>BERT </a:t>
            </a:r>
            <a:r>
              <a:rPr lang="ko-KR" altLang="en-US" sz="1600" dirty="0"/>
              <a:t>중 하나인 </a:t>
            </a:r>
            <a:r>
              <a:rPr lang="en-US" altLang="ko-KR" sz="1600" dirty="0" err="1"/>
              <a:t>klue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bert</a:t>
            </a:r>
            <a:r>
              <a:rPr lang="en-US" altLang="ko-KR" sz="1600" dirty="0"/>
              <a:t>-base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r>
              <a:rPr lang="ko-KR" altLang="en-US" sz="1400" dirty="0"/>
              <a:t>장르마다 가사의 특징이 있을 것이라고 추측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버트를</a:t>
            </a:r>
            <a:r>
              <a:rPr lang="ko-KR" altLang="en-US" sz="1400" dirty="0"/>
              <a:t> 이용하여 해당 가사가 어떤 장르인지 판단하고자 함</a:t>
            </a:r>
            <a:endParaRPr lang="en-US" altLang="ko-KR" sz="1600" dirty="0"/>
          </a:p>
          <a:p>
            <a:r>
              <a:rPr lang="ko-KR" altLang="en-US" sz="1600" b="1" dirty="0"/>
              <a:t>가사에 대한 장르 분류 모델 개발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9B7B9-4051-4B22-9349-B48E0447FC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" t="657" r="-852" b="22415"/>
          <a:stretch/>
        </p:blipFill>
        <p:spPr>
          <a:xfrm>
            <a:off x="957262" y="2863995"/>
            <a:ext cx="7991475" cy="373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73208-4E4D-4C7B-9504-028D10E1294F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장르예측</a:t>
            </a:r>
          </a:p>
        </p:txBody>
      </p:sp>
    </p:spTree>
    <p:extLst>
      <p:ext uri="{BB962C8B-B14F-4D97-AF65-F5344CB8AC3E}">
        <p14:creationId xmlns:p14="http://schemas.microsoft.com/office/powerpoint/2010/main" val="22027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82101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장르예측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737493"/>
            <a:ext cx="92713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멀티 레이블 문제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장르</a:t>
            </a:r>
            <a:r>
              <a:rPr lang="en-US" altLang="ko-KR" sz="1600" dirty="0"/>
              <a:t>(genre</a:t>
            </a:r>
            <a:r>
              <a:rPr lang="ko-KR" altLang="en-US" sz="1600" dirty="0"/>
              <a:t>칼럼</a:t>
            </a:r>
            <a:r>
              <a:rPr lang="en-US" altLang="ko-KR" sz="1600" dirty="0"/>
              <a:t>)</a:t>
            </a:r>
            <a:r>
              <a:rPr lang="ko-KR" altLang="en-US" sz="1600" dirty="0"/>
              <a:t>의 단어를 숫자와 매칭시킨 단어사전을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매칭시키기</a:t>
            </a:r>
            <a:endParaRPr lang="en-US" altLang="ko-KR" sz="1600" dirty="0"/>
          </a:p>
          <a:p>
            <a:r>
              <a:rPr lang="ko-KR" altLang="en-US" sz="1600" dirty="0"/>
              <a:t>예시</a:t>
            </a:r>
            <a:r>
              <a:rPr lang="en-US" altLang="ko-KR" sz="1600" dirty="0"/>
              <a:t>)  [</a:t>
            </a:r>
            <a:r>
              <a:rPr lang="ko-KR" altLang="en-US" sz="1600" dirty="0"/>
              <a:t>발라드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인디음악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r>
              <a:rPr lang="en-US" altLang="ko-KR" sz="1600" dirty="0"/>
              <a:t>=&gt; [10, 3]</a:t>
            </a:r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en-US" altLang="ko-KR" sz="1600" dirty="0" err="1"/>
              <a:t>MultiLabelBinarizer</a:t>
            </a:r>
            <a:r>
              <a:rPr lang="en-US" altLang="ko-KR" sz="1600" dirty="0"/>
              <a:t> </a:t>
            </a:r>
            <a:r>
              <a:rPr lang="ko-KR" altLang="en-US" sz="1600" dirty="0"/>
              <a:t>모듈을 이용하여 다중 클래스 원</a:t>
            </a:r>
            <a:r>
              <a:rPr lang="en-US" altLang="ko-KR" sz="1600" dirty="0"/>
              <a:t>-</a:t>
            </a:r>
            <a:r>
              <a:rPr lang="ko-KR" altLang="en-US" sz="1600" dirty="0"/>
              <a:t>핫 인코더 객체 생성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모델의 예측은 </a:t>
            </a:r>
            <a:r>
              <a:rPr lang="ko-KR" altLang="en-US" sz="1600" dirty="0" err="1"/>
              <a:t>시그모이드</a:t>
            </a:r>
            <a:r>
              <a:rPr lang="ko-KR" altLang="en-US" sz="1600" dirty="0"/>
              <a:t> 함수를 통과시켜서 클래스별 확률을 구하고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임계값</a:t>
            </a:r>
            <a:r>
              <a:rPr lang="ko-KR" altLang="en-US" sz="1600" dirty="0"/>
              <a:t> </a:t>
            </a:r>
            <a:r>
              <a:rPr lang="en-US" altLang="ko-KR" sz="1600" dirty="0"/>
              <a:t>0.5</a:t>
            </a:r>
            <a:r>
              <a:rPr lang="ko-KR" altLang="en-US" sz="1600" dirty="0"/>
              <a:t>를 넘으면 </a:t>
            </a:r>
            <a:r>
              <a:rPr lang="en-US" altLang="ko-KR" sz="1600" dirty="0"/>
              <a:t>1</a:t>
            </a:r>
            <a:r>
              <a:rPr lang="ko-KR" altLang="en-US" sz="1600" dirty="0"/>
              <a:t>로 예측했다고 간주</a:t>
            </a:r>
            <a:endParaRPr lang="en-US" altLang="ko-KR" sz="16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BEF627-AEBE-439F-88C1-90C9C7EE8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210325"/>
              </p:ext>
            </p:extLst>
          </p:nvPr>
        </p:nvGraphicFramePr>
        <p:xfrm>
          <a:off x="748704" y="4826775"/>
          <a:ext cx="2134196" cy="1437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34196">
                  <a:extLst>
                    <a:ext uri="{9D8B030D-6E8A-4147-A177-3AD203B41FA5}">
                      <a16:colId xmlns:a16="http://schemas.microsoft.com/office/drawing/2014/main" val="4083968233"/>
                    </a:ext>
                  </a:extLst>
                </a:gridCol>
              </a:tblGrid>
              <a:tr h="340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Genre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306399"/>
                  </a:ext>
                </a:extLst>
              </a:tr>
              <a:tr h="107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발라드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 err="1"/>
                        <a:t>인디음악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7190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9FD09A-ABC8-4785-BE54-FB270549B684}"/>
              </a:ext>
            </a:extLst>
          </p:cNvPr>
          <p:cNvSpPr txBox="1"/>
          <p:nvPr/>
        </p:nvSpPr>
        <p:spPr>
          <a:xfrm>
            <a:off x="1488707" y="44057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AA12943-14AA-470E-8545-E6070CEB3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734485"/>
              </p:ext>
            </p:extLst>
          </p:nvPr>
        </p:nvGraphicFramePr>
        <p:xfrm>
          <a:off x="3809404" y="4826775"/>
          <a:ext cx="2134196" cy="1437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34196">
                  <a:extLst>
                    <a:ext uri="{9D8B030D-6E8A-4147-A177-3AD203B41FA5}">
                      <a16:colId xmlns:a16="http://schemas.microsoft.com/office/drawing/2014/main" val="4083968233"/>
                    </a:ext>
                  </a:extLst>
                </a:gridCol>
              </a:tblGrid>
              <a:tr h="340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Genre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306399"/>
                  </a:ext>
                </a:extLst>
              </a:tr>
              <a:tr h="1071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[10, 3]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71904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2CA0B5D-0EB2-4EF9-80DD-C95EC51D91F4}"/>
              </a:ext>
            </a:extLst>
          </p:cNvPr>
          <p:cNvSpPr txBox="1"/>
          <p:nvPr/>
        </p:nvSpPr>
        <p:spPr>
          <a:xfrm>
            <a:off x="4053956" y="440574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단어사전 매칭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61BC0D8-5E06-4552-86DC-074AF2514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718372"/>
              </p:ext>
            </p:extLst>
          </p:nvPr>
        </p:nvGraphicFramePr>
        <p:xfrm>
          <a:off x="6870104" y="4826775"/>
          <a:ext cx="2134196" cy="1437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34196">
                  <a:extLst>
                    <a:ext uri="{9D8B030D-6E8A-4147-A177-3AD203B41FA5}">
                      <a16:colId xmlns:a16="http://schemas.microsoft.com/office/drawing/2014/main" val="4083968233"/>
                    </a:ext>
                  </a:extLst>
                </a:gridCol>
              </a:tblGrid>
              <a:tr h="340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Genre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306399"/>
                  </a:ext>
                </a:extLst>
              </a:tr>
              <a:tr h="1071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effectLst/>
                        </a:rPr>
                        <a:t>[0.0, 0.0, 0.0, 1.0, 0.0, 0.0, 0.0, 0.0, 0.0, 0.0, 1.0, 0.0, 0.0, 0.0]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71904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1E6A739-3BE3-4A32-AAC0-06AFF34CB434}"/>
              </a:ext>
            </a:extLst>
          </p:cNvPr>
          <p:cNvSpPr txBox="1"/>
          <p:nvPr/>
        </p:nvSpPr>
        <p:spPr>
          <a:xfrm>
            <a:off x="6948790" y="440574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인코더 객체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8B0B4-0A0E-4A1B-A536-84DCFEB5F910}"/>
              </a:ext>
            </a:extLst>
          </p:cNvPr>
          <p:cNvCxnSpPr>
            <a:endCxn id="11" idx="1"/>
          </p:cNvCxnSpPr>
          <p:nvPr/>
        </p:nvCxnSpPr>
        <p:spPr>
          <a:xfrm>
            <a:off x="2882900" y="5545473"/>
            <a:ext cx="926504" cy="0"/>
          </a:xfrm>
          <a:prstGeom prst="straightConnector1">
            <a:avLst/>
          </a:prstGeom>
          <a:ln w="76200">
            <a:solidFill>
              <a:srgbClr val="459D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7B9014D-563E-4C2A-9BB6-3EC7C1CAAD5E}"/>
              </a:ext>
            </a:extLst>
          </p:cNvPr>
          <p:cNvCxnSpPr/>
          <p:nvPr/>
        </p:nvCxnSpPr>
        <p:spPr>
          <a:xfrm>
            <a:off x="5918200" y="5545473"/>
            <a:ext cx="926504" cy="0"/>
          </a:xfrm>
          <a:prstGeom prst="straightConnector1">
            <a:avLst/>
          </a:prstGeom>
          <a:ln w="76200">
            <a:solidFill>
              <a:srgbClr val="459D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CE2AA3-8078-4AED-96F4-DB86B0B3E17C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장르예측</a:t>
            </a:r>
          </a:p>
        </p:txBody>
      </p:sp>
    </p:spTree>
    <p:extLst>
      <p:ext uri="{BB962C8B-B14F-4D97-AF65-F5344CB8AC3E}">
        <p14:creationId xmlns:p14="http://schemas.microsoft.com/office/powerpoint/2010/main" val="1276168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82101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장르예측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873732"/>
            <a:ext cx="927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학습할 때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번마다 </a:t>
            </a:r>
            <a:r>
              <a:rPr lang="en-US" altLang="ko-KR" dirty="0"/>
              <a:t>Accuracy</a:t>
            </a:r>
            <a:r>
              <a:rPr lang="ko-KR" altLang="en-US" dirty="0"/>
              <a:t>와 </a:t>
            </a:r>
            <a:r>
              <a:rPr lang="en-US" altLang="ko-KR" dirty="0"/>
              <a:t>loss</a:t>
            </a:r>
            <a:r>
              <a:rPr lang="ko-KR" altLang="en-US" dirty="0"/>
              <a:t>를 출력하여 학습이 잘 되는지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transformer pipeline</a:t>
            </a:r>
            <a:r>
              <a:rPr lang="ko-KR" altLang="en-US" dirty="0"/>
              <a:t>을 이용해서 가사가 들어왔을 때 </a:t>
            </a:r>
            <a:endParaRPr lang="en-US" altLang="ko-KR" dirty="0"/>
          </a:p>
          <a:p>
            <a:r>
              <a:rPr lang="ko-KR" altLang="en-US" dirty="0"/>
              <a:t>학습된 모델이</a:t>
            </a:r>
            <a:r>
              <a:rPr lang="en-US" altLang="ko-KR" dirty="0"/>
              <a:t> </a:t>
            </a:r>
            <a:r>
              <a:rPr lang="ko-KR" altLang="en-US" dirty="0"/>
              <a:t>어떤 장르로 분류하는지 출력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C34A789-59AC-4DE5-9104-6456DC73C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929384"/>
              </p:ext>
            </p:extLst>
          </p:nvPr>
        </p:nvGraphicFramePr>
        <p:xfrm>
          <a:off x="1260107" y="3831959"/>
          <a:ext cx="2134196" cy="1437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34196">
                  <a:extLst>
                    <a:ext uri="{9D8B030D-6E8A-4147-A177-3AD203B41FA5}">
                      <a16:colId xmlns:a16="http://schemas.microsoft.com/office/drawing/2014/main" val="4083968233"/>
                    </a:ext>
                  </a:extLst>
                </a:gridCol>
              </a:tblGrid>
              <a:tr h="340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Input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306399"/>
                  </a:ext>
                </a:extLst>
              </a:tr>
              <a:tr h="107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노래 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71904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80312D1-5C02-4736-9CB0-7B34A2B93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779" y="4529580"/>
            <a:ext cx="2105025" cy="52387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88BDFF0-5E23-4DDE-9684-DA908B10A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33438"/>
              </p:ext>
            </p:extLst>
          </p:nvPr>
        </p:nvGraphicFramePr>
        <p:xfrm>
          <a:off x="6444280" y="3842119"/>
          <a:ext cx="2134196" cy="1437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34196">
                  <a:extLst>
                    <a:ext uri="{9D8B030D-6E8A-4147-A177-3AD203B41FA5}">
                      <a16:colId xmlns:a16="http://schemas.microsoft.com/office/drawing/2014/main" val="408396823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Ouput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306399"/>
                  </a:ext>
                </a:extLst>
              </a:tr>
              <a:tr h="1071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[‘</a:t>
                      </a:r>
                      <a:r>
                        <a:rPr lang="ko-KR" altLang="en-US" sz="1800" dirty="0"/>
                        <a:t>댄스</a:t>
                      </a:r>
                      <a:r>
                        <a:rPr lang="en-US" altLang="ko-KR" sz="1800" dirty="0"/>
                        <a:t>’, ‘</a:t>
                      </a:r>
                      <a:r>
                        <a:rPr lang="ko-KR" altLang="en-US" sz="1800" dirty="0"/>
                        <a:t>발라드</a:t>
                      </a:r>
                      <a:r>
                        <a:rPr lang="en-US" altLang="ko-KR" sz="1800" dirty="0"/>
                        <a:t>’]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7190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731A90-638A-4EBD-B576-E9CF4B8BF095}"/>
              </a:ext>
            </a:extLst>
          </p:cNvPr>
          <p:cNvSpPr txBox="1"/>
          <p:nvPr/>
        </p:nvSpPr>
        <p:spPr>
          <a:xfrm>
            <a:off x="3852193" y="3945381"/>
            <a:ext cx="213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데이터로</a:t>
            </a:r>
            <a:endParaRPr lang="en-US" altLang="ko-KR" dirty="0"/>
          </a:p>
          <a:p>
            <a:pPr algn="ctr"/>
            <a:r>
              <a:rPr lang="ko-KR" altLang="en-US" dirty="0" err="1"/>
              <a:t>파인튜닝</a:t>
            </a:r>
            <a:r>
              <a:rPr lang="ko-KR" altLang="en-US" dirty="0"/>
              <a:t> 된 모델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C5D5F-CA5E-43BC-BC5E-E6762139679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장르예측</a:t>
            </a:r>
          </a:p>
        </p:txBody>
      </p:sp>
    </p:spTree>
    <p:extLst>
      <p:ext uri="{BB962C8B-B14F-4D97-AF65-F5344CB8AC3E}">
        <p14:creationId xmlns:p14="http://schemas.microsoft.com/office/powerpoint/2010/main" val="1253810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82101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장르예측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848332"/>
            <a:ext cx="50756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문제점 </a:t>
            </a:r>
            <a:r>
              <a:rPr lang="en-US" altLang="ko-KR" b="1" dirty="0"/>
              <a:t>1 </a:t>
            </a:r>
          </a:p>
          <a:p>
            <a:endParaRPr lang="en-US" altLang="ko-KR" b="1" dirty="0"/>
          </a:p>
          <a:p>
            <a:r>
              <a:rPr lang="ko-KR" altLang="en-US" dirty="0"/>
              <a:t>차트를 수집한 데이터의 장르 비율이 고르지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br>
              <a:rPr lang="en-US" altLang="ko-KR" dirty="0"/>
            </a:br>
            <a:r>
              <a:rPr lang="ko-KR" altLang="en-US" dirty="0"/>
              <a:t>장르음악 데이터를 추가로 수집했습니다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장르의 비율이 고르게 만든 데이터를 이용하여</a:t>
            </a:r>
            <a:br>
              <a:rPr lang="en-US" altLang="ko-KR" dirty="0"/>
            </a:br>
            <a:r>
              <a:rPr lang="ko-KR" altLang="en-US" dirty="0"/>
              <a:t>학습을 시켜서 </a:t>
            </a:r>
            <a:r>
              <a:rPr lang="en-US" altLang="ko-KR" dirty="0"/>
              <a:t>Accuracy</a:t>
            </a:r>
            <a:r>
              <a:rPr lang="ko-KR" altLang="en-US" dirty="0"/>
              <a:t>를 늘릴 수 있었으나 </a:t>
            </a:r>
            <a:endParaRPr lang="en-US" altLang="ko-KR" dirty="0"/>
          </a:p>
          <a:p>
            <a:r>
              <a:rPr lang="ko-KR" altLang="en-US" dirty="0"/>
              <a:t>여전히 성능이 낮은 편이였습니다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1C2D5D-0FC1-428B-B31E-24605608AE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34"/>
          <a:stretch/>
        </p:blipFill>
        <p:spPr>
          <a:xfrm>
            <a:off x="5640610" y="1757876"/>
            <a:ext cx="3134884" cy="397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7FE6C-F8C8-4A95-8BBB-32A5479DBD9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장르예측</a:t>
            </a:r>
          </a:p>
        </p:txBody>
      </p:sp>
    </p:spTree>
    <p:extLst>
      <p:ext uri="{BB962C8B-B14F-4D97-AF65-F5344CB8AC3E}">
        <p14:creationId xmlns:p14="http://schemas.microsoft.com/office/powerpoint/2010/main" val="1150493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4B3A40-E437-4C3D-8969-0D81EB54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1" y="2675673"/>
            <a:ext cx="4492338" cy="3246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82101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장르예측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1423600" y="2147075"/>
            <a:ext cx="212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차트 데이터 평가</a:t>
            </a:r>
            <a:br>
              <a:rPr lang="en-US" altLang="ko-KR" b="1" dirty="0"/>
            </a:br>
            <a:r>
              <a:rPr lang="en-US" altLang="ko-KR" sz="1200" dirty="0">
                <a:solidFill>
                  <a:srgbClr val="FF0000"/>
                </a:solidFill>
              </a:rPr>
              <a:t>0.3108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FE602-4044-4623-A538-40AA391DA519}"/>
              </a:ext>
            </a:extLst>
          </p:cNvPr>
          <p:cNvSpPr txBox="1"/>
          <p:nvPr/>
        </p:nvSpPr>
        <p:spPr>
          <a:xfrm>
            <a:off x="5941128" y="2147075"/>
            <a:ext cx="2764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장르 데이터 평가</a:t>
            </a:r>
            <a:br>
              <a:rPr lang="en-US" altLang="ko-KR" b="1" dirty="0"/>
            </a:br>
            <a:r>
              <a:rPr lang="en-US" altLang="ko-KR" sz="1200" b="1" dirty="0">
                <a:solidFill>
                  <a:srgbClr val="FF0000"/>
                </a:solidFill>
              </a:rPr>
              <a:t>0.4307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369B40-C7E4-472C-AF03-64B948FE2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75" y="2666999"/>
            <a:ext cx="4492338" cy="3231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8D8D7-77A7-4759-A903-1BA70DC6BBF2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장르예측</a:t>
            </a:r>
          </a:p>
        </p:txBody>
      </p:sp>
    </p:spTree>
    <p:extLst>
      <p:ext uri="{BB962C8B-B14F-4D97-AF65-F5344CB8AC3E}">
        <p14:creationId xmlns:p14="http://schemas.microsoft.com/office/powerpoint/2010/main" val="224275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82101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장르예측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848332"/>
            <a:ext cx="8809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문제점 </a:t>
            </a:r>
            <a:r>
              <a:rPr lang="en-US" altLang="ko-KR" b="1" dirty="0"/>
              <a:t>2 </a:t>
            </a:r>
          </a:p>
          <a:p>
            <a:endParaRPr lang="en-US" altLang="ko-KR" b="1" dirty="0"/>
          </a:p>
          <a:p>
            <a:r>
              <a:rPr lang="ko-KR" altLang="en-US" dirty="0"/>
              <a:t>가사로만 장르를 예측하기에는 한계</a:t>
            </a:r>
            <a:endParaRPr lang="en-US" altLang="ko-KR" dirty="0"/>
          </a:p>
          <a:p>
            <a:r>
              <a:rPr lang="ko-KR" altLang="en-US" dirty="0"/>
              <a:t>사람도 가사만 보고서 어떤 장르인지 보기엔 무리가 있다고 생각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AEE6A-3358-4A28-85F7-00E685552688}"/>
              </a:ext>
            </a:extLst>
          </p:cNvPr>
          <p:cNvSpPr txBox="1"/>
          <p:nvPr/>
        </p:nvSpPr>
        <p:spPr>
          <a:xfrm>
            <a:off x="461586" y="3550132"/>
            <a:ext cx="9271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개선사항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1. </a:t>
            </a:r>
            <a:r>
              <a:rPr lang="ko-KR" altLang="en-US" dirty="0"/>
              <a:t>장르를 예측할 때 소리 데이터를 같이 사용한다면 </a:t>
            </a:r>
            <a:r>
              <a:rPr lang="en-US" altLang="ko-KR" dirty="0"/>
              <a:t>Accuracy</a:t>
            </a:r>
            <a:r>
              <a:rPr lang="ko-KR" altLang="en-US" dirty="0"/>
              <a:t>가 좀 더 좋을 것이라고 추측</a:t>
            </a:r>
            <a:endParaRPr lang="en-US" altLang="ko-KR" b="1" dirty="0"/>
          </a:p>
          <a:p>
            <a:r>
              <a:rPr lang="en-US" altLang="ko-KR" dirty="0"/>
              <a:t>-&gt; </a:t>
            </a:r>
            <a:r>
              <a:rPr lang="ko-KR" altLang="en-US" dirty="0"/>
              <a:t>음성은 아직 배우지 않아서 사용하기가 어려움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u="sng" dirty="0"/>
              <a:t>가사를 요약해서 학습 데이터로 사용하면 </a:t>
            </a:r>
            <a:r>
              <a:rPr lang="en-US" altLang="ko-KR" u="sng" dirty="0"/>
              <a:t>Accuracy</a:t>
            </a:r>
            <a:r>
              <a:rPr lang="ko-KR" altLang="en-US" u="sng" dirty="0"/>
              <a:t>가 좋아질 것이라고 추측</a:t>
            </a:r>
            <a:endParaRPr lang="en-US" altLang="ko-KR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10E11-9F12-4B10-A940-3B3EB382C15C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장르예측</a:t>
            </a:r>
          </a:p>
        </p:txBody>
      </p:sp>
    </p:spTree>
    <p:extLst>
      <p:ext uri="{BB962C8B-B14F-4D97-AF65-F5344CB8AC3E}">
        <p14:creationId xmlns:p14="http://schemas.microsoft.com/office/powerpoint/2010/main" val="2258714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4406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가사요약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848332"/>
            <a:ext cx="9036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PLM: psyche/KoT5-summarization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400" dirty="0"/>
              <a:t>사전 훈련된 언어모델</a:t>
            </a:r>
            <a:r>
              <a:rPr lang="en-US" altLang="ko-KR" sz="1400" dirty="0"/>
              <a:t>(PLM)</a:t>
            </a:r>
            <a:r>
              <a:rPr lang="ko-KR" altLang="en-US" sz="1400" dirty="0"/>
              <a:t>으로 </a:t>
            </a:r>
            <a:r>
              <a:rPr lang="ko-KR" altLang="en-US" sz="1400" dirty="0" err="1"/>
              <a:t>파인튜닝</a:t>
            </a:r>
            <a:r>
              <a:rPr lang="ko-KR" altLang="en-US" sz="1400" dirty="0"/>
              <a:t> 하지 않고 돌려서 나온 결과를 이용하여 장르 예측의 학습데이터로 이용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3A6B63-90EB-4C38-B034-D0E3D38FA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47" y="2849493"/>
            <a:ext cx="7677150" cy="3800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FA61DF-D3D1-453A-9313-1C789E99914B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가사요약</a:t>
            </a:r>
          </a:p>
        </p:txBody>
      </p:sp>
    </p:spTree>
    <p:extLst>
      <p:ext uri="{BB962C8B-B14F-4D97-AF65-F5344CB8AC3E}">
        <p14:creationId xmlns:p14="http://schemas.microsoft.com/office/powerpoint/2010/main" val="28227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8AE718-A19C-433C-8AB7-D8E715114096}"/>
              </a:ext>
            </a:extLst>
          </p:cNvPr>
          <p:cNvSpPr/>
          <p:nvPr/>
        </p:nvSpPr>
        <p:spPr>
          <a:xfrm>
            <a:off x="4952322" y="1783834"/>
            <a:ext cx="45320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프로젝트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8EDCD6-AA6E-4A4F-880E-F31539EED766}"/>
              </a:ext>
            </a:extLst>
          </p:cNvPr>
          <p:cNvGrpSpPr/>
          <p:nvPr/>
        </p:nvGrpSpPr>
        <p:grpSpPr>
          <a:xfrm>
            <a:off x="5103538" y="3224192"/>
            <a:ext cx="4246700" cy="371514"/>
            <a:chOff x="1287325" y="2077901"/>
            <a:chExt cx="4246700" cy="3715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7726E3-4923-424D-B8DD-5FADC2E79A31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팀 구성  및 역할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99213CF-0997-4E4B-9524-5D06FDCE3E39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44825A-5B09-42A7-BB61-1C85B5D15610}"/>
              </a:ext>
            </a:extLst>
          </p:cNvPr>
          <p:cNvGrpSpPr/>
          <p:nvPr/>
        </p:nvGrpSpPr>
        <p:grpSpPr>
          <a:xfrm>
            <a:off x="5103538" y="3842226"/>
            <a:ext cx="4246700" cy="371514"/>
            <a:chOff x="1287325" y="2077901"/>
            <a:chExt cx="4246700" cy="3715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F66D9A-5D01-44FC-88DE-229CAD140E2F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프로젝트 주제 및 기획 배경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E745CEC-08B0-4D78-BA66-CDED7E8BA7CD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338E918D-760E-48F7-9F0F-DD8F9D69766B}"/>
              </a:ext>
            </a:extLst>
          </p:cNvPr>
          <p:cNvSpPr/>
          <p:nvPr/>
        </p:nvSpPr>
        <p:spPr>
          <a:xfrm>
            <a:off x="1867522" y="3021873"/>
            <a:ext cx="1306286" cy="1358537"/>
          </a:xfrm>
          <a:prstGeom prst="ellipse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ln w="10160">
                  <a:solidFill>
                    <a:srgbClr val="7EA80A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</a:t>
            </a:r>
            <a:endParaRPr lang="ko-KR" altLang="en-US" sz="9600" b="1" dirty="0">
              <a:ln w="10160">
                <a:solidFill>
                  <a:srgbClr val="7EA80A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466E30-941F-4BDC-802E-33019E5E6D4D}"/>
              </a:ext>
            </a:extLst>
          </p:cNvPr>
          <p:cNvGrpSpPr/>
          <p:nvPr/>
        </p:nvGrpSpPr>
        <p:grpSpPr>
          <a:xfrm>
            <a:off x="5103538" y="4462442"/>
            <a:ext cx="4246700" cy="371514"/>
            <a:chOff x="1287325" y="2077901"/>
            <a:chExt cx="4246700" cy="3715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F258BF-6973-4AE5-96EE-673CF47AEC47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프로젝트 목 적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9DA3FAC-4FD8-41D3-9001-4C7255AC1108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2C23882-7129-46F0-ACE5-35E830624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774944"/>
              </p:ext>
            </p:extLst>
          </p:nvPr>
        </p:nvGraphicFramePr>
        <p:xfrm>
          <a:off x="801406" y="2032998"/>
          <a:ext cx="8303187" cy="16308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03187">
                  <a:extLst>
                    <a:ext uri="{9D8B030D-6E8A-4147-A177-3AD203B41FA5}">
                      <a16:colId xmlns:a16="http://schemas.microsoft.com/office/drawing/2014/main" val="4083968233"/>
                    </a:ext>
                  </a:extLst>
                </a:gridCol>
              </a:tblGrid>
              <a:tr h="414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Input (</a:t>
                      </a:r>
                      <a:r>
                        <a:rPr lang="ko-KR" altLang="en-US" sz="1800" dirty="0"/>
                        <a:t>노래 가사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306399"/>
                  </a:ext>
                </a:extLst>
              </a:tr>
              <a:tr h="121584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71904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D984EBE-3445-40F8-B434-4A7ADB56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6" y="2391540"/>
            <a:ext cx="8303187" cy="2340547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05EB7D-DEB7-4481-8C73-C30FDDC5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794431"/>
              </p:ext>
            </p:extLst>
          </p:nvPr>
        </p:nvGraphicFramePr>
        <p:xfrm>
          <a:off x="801406" y="5062493"/>
          <a:ext cx="8286771" cy="8430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86771">
                  <a:extLst>
                    <a:ext uri="{9D8B030D-6E8A-4147-A177-3AD203B41FA5}">
                      <a16:colId xmlns:a16="http://schemas.microsoft.com/office/drawing/2014/main" val="4083968233"/>
                    </a:ext>
                  </a:extLst>
                </a:gridCol>
              </a:tblGrid>
              <a:tr h="421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Output (</a:t>
                      </a:r>
                      <a:r>
                        <a:rPr lang="ko-KR" altLang="en-US" sz="1800" dirty="0"/>
                        <a:t>요약 결과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306399"/>
                  </a:ext>
                </a:extLst>
              </a:tr>
              <a:tr h="42151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71904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4406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가사요약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599EF2-ABEF-43BA-9BBE-4FEEF5136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10" y="5505389"/>
            <a:ext cx="8303183" cy="400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BFE3EC-4597-4F6C-9F26-9A618DB775F7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가사요약</a:t>
            </a:r>
          </a:p>
        </p:txBody>
      </p:sp>
    </p:spTree>
    <p:extLst>
      <p:ext uri="{BB962C8B-B14F-4D97-AF65-F5344CB8AC3E}">
        <p14:creationId xmlns:p14="http://schemas.microsoft.com/office/powerpoint/2010/main" val="3120061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4406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가사요약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848332"/>
            <a:ext cx="880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</a:t>
            </a:r>
            <a:endParaRPr lang="en-US" altLang="ko-KR" b="1" dirty="0"/>
          </a:p>
          <a:p>
            <a:r>
              <a:rPr lang="ko-KR" altLang="en-US" dirty="0"/>
              <a:t>요약된 데이터를 이용하여 장르 예측을 학습해봤더니 </a:t>
            </a:r>
            <a:r>
              <a:rPr lang="en-US" altLang="ko-KR" dirty="0"/>
              <a:t>Accuracy</a:t>
            </a:r>
            <a:r>
              <a:rPr lang="ko-KR" altLang="en-US" dirty="0"/>
              <a:t>는 더 떨어짐</a:t>
            </a:r>
            <a:endParaRPr lang="en-US" altLang="ko-KR" dirty="0"/>
          </a:p>
          <a:p>
            <a:r>
              <a:rPr lang="ko-KR" altLang="en-US" dirty="0"/>
              <a:t>떨어진 이유는 제대로 요약이 안된 데이터가 있어서 그런 것 같다고 추측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개선사항</a:t>
            </a:r>
            <a:endParaRPr lang="en-US" altLang="ko-KR" b="1" dirty="0"/>
          </a:p>
          <a:p>
            <a:r>
              <a:rPr lang="ko-KR" altLang="en-US" dirty="0"/>
              <a:t>앞에서 언급한 것처럼 음성 데이터도 이용하여 장르 예측 모델을 학습시킨다면 </a:t>
            </a:r>
            <a:r>
              <a:rPr lang="en-US" altLang="ko-KR" dirty="0"/>
              <a:t>Accuracy</a:t>
            </a:r>
            <a:r>
              <a:rPr lang="ko-KR" altLang="en-US" dirty="0"/>
              <a:t>가 더 높아질 것이라고 생각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E0C9-21D1-4424-85FC-618B8DEBCCC2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가사요약</a:t>
            </a:r>
          </a:p>
        </p:txBody>
      </p:sp>
    </p:spTree>
    <p:extLst>
      <p:ext uri="{BB962C8B-B14F-4D97-AF65-F5344CB8AC3E}">
        <p14:creationId xmlns:p14="http://schemas.microsoft.com/office/powerpoint/2010/main" val="1800924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4406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가사생성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659892"/>
            <a:ext cx="72517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PLM: </a:t>
            </a:r>
            <a:r>
              <a:rPr lang="en-US" altLang="ko-KR" dirty="0" err="1"/>
              <a:t>skt</a:t>
            </a:r>
            <a:r>
              <a:rPr lang="en-US" altLang="ko-KR" dirty="0"/>
              <a:t>/kogpt2-base-v2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b="1" dirty="0"/>
              <a:t>• GPT-2</a:t>
            </a:r>
            <a:r>
              <a:rPr lang="ko-KR" altLang="en-US" sz="1600" dirty="0"/>
              <a:t>는 주어진 텍스트의 다음 단어를 잘 예측할 수 있도록 학습된 언어 모델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문장 생성에 최적화됨</a:t>
            </a:r>
            <a:endParaRPr lang="en-US" altLang="ko-KR" sz="1600" dirty="0"/>
          </a:p>
          <a:p>
            <a:r>
              <a:rPr lang="en-US" altLang="ko-KR" sz="1600" b="1" dirty="0"/>
              <a:t>• KoGPT2</a:t>
            </a:r>
            <a:r>
              <a:rPr lang="ko-KR" altLang="en-US" sz="1600" dirty="0"/>
              <a:t>는 한국어 성능을 극복하기 위해 </a:t>
            </a:r>
            <a:r>
              <a:rPr lang="en-US" altLang="ko-KR" sz="1600" dirty="0"/>
              <a:t>40GB </a:t>
            </a:r>
            <a:r>
              <a:rPr lang="ko-KR" altLang="en-US" sz="1600" dirty="0"/>
              <a:t>이상의 텍스트로 학습된 </a:t>
            </a:r>
            <a:endParaRPr lang="en-US" altLang="ko-KR" sz="1600" dirty="0"/>
          </a:p>
          <a:p>
            <a:r>
              <a:rPr lang="ko-KR" altLang="en-US" sz="1600" dirty="0"/>
              <a:t>한국어 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언어모델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FDD4C-486A-467C-9A20-40393837B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84" y="3291108"/>
            <a:ext cx="7610475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31A993-2CD1-4BBC-B8CB-DBC526288640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가사생성</a:t>
            </a:r>
          </a:p>
        </p:txBody>
      </p:sp>
    </p:spTree>
    <p:extLst>
      <p:ext uri="{BB962C8B-B14F-4D97-AF65-F5344CB8AC3E}">
        <p14:creationId xmlns:p14="http://schemas.microsoft.com/office/powerpoint/2010/main" val="2821089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4406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가사생성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795976"/>
            <a:ext cx="5711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데이터</a:t>
            </a:r>
            <a:r>
              <a:rPr lang="en-US" altLang="ko-KR" dirty="0"/>
              <a:t>: </a:t>
            </a:r>
            <a:r>
              <a:rPr lang="ko-KR" altLang="en-US" dirty="0"/>
              <a:t>전처리한 가사를 사용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400" dirty="0" err="1"/>
              <a:t>에포크가</a:t>
            </a:r>
            <a:r>
              <a:rPr lang="ko-KR" altLang="en-US" sz="1400" dirty="0"/>
              <a:t> 한번 </a:t>
            </a:r>
            <a:r>
              <a:rPr lang="ko-KR" altLang="en-US" sz="1400" dirty="0" err="1"/>
              <a:t>돌아갈때마다</a:t>
            </a:r>
            <a:r>
              <a:rPr lang="ko-KR" altLang="en-US" sz="1400" dirty="0"/>
              <a:t> </a:t>
            </a:r>
            <a:r>
              <a:rPr lang="en-US" altLang="ko-KR" sz="1400" dirty="0"/>
              <a:t>loss</a:t>
            </a:r>
            <a:r>
              <a:rPr lang="ko-KR" altLang="en-US" sz="1400" dirty="0"/>
              <a:t>를 출력하고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키워드를 지정해서 각 키워드에 대해서 어떤 문장을 생성하는지 확인함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40E69-2B32-44AA-B3BB-931AEF0294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0" t="2502" r="691"/>
          <a:stretch/>
        </p:blipFill>
        <p:spPr>
          <a:xfrm>
            <a:off x="1260107" y="2811639"/>
            <a:ext cx="6928834" cy="377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D54A0-F389-48DD-82F9-5EDF33F5BFA4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가사생성</a:t>
            </a:r>
          </a:p>
        </p:txBody>
      </p:sp>
    </p:spTree>
    <p:extLst>
      <p:ext uri="{BB962C8B-B14F-4D97-AF65-F5344CB8AC3E}">
        <p14:creationId xmlns:p14="http://schemas.microsoft.com/office/powerpoint/2010/main" val="173115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4406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가사생성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848332"/>
            <a:ext cx="8796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문제점 </a:t>
            </a:r>
            <a:r>
              <a:rPr lang="en-US" altLang="ko-KR" b="1" dirty="0"/>
              <a:t>1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 err="1"/>
              <a:t>코랩으로</a:t>
            </a:r>
            <a:r>
              <a:rPr lang="ko-KR" altLang="en-US" dirty="0"/>
              <a:t> 돌리는데 메모리가 너무 커서 </a:t>
            </a:r>
            <a:r>
              <a:rPr lang="en-US" altLang="ko-KR" dirty="0"/>
              <a:t>GPU</a:t>
            </a:r>
            <a:r>
              <a:rPr lang="ko-KR" altLang="en-US" dirty="0"/>
              <a:t>에 올라가지 않는 문제 발생 </a:t>
            </a:r>
            <a:br>
              <a:rPr lang="en-US" altLang="ko-KR" dirty="0"/>
            </a:br>
            <a:r>
              <a:rPr lang="en-US" altLang="ko-KR" dirty="0"/>
              <a:t>CUDA out of memory </a:t>
            </a:r>
          </a:p>
          <a:p>
            <a:r>
              <a:rPr lang="en-US" altLang="ko-KR" dirty="0"/>
              <a:t>=&gt; Batch size</a:t>
            </a:r>
            <a:r>
              <a:rPr lang="ko-KR" altLang="en-US" dirty="0"/>
              <a:t>를 줄여서 해결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CC306F-6ADA-41BE-8D62-B2F1C34E5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9" y="3879657"/>
            <a:ext cx="7439025" cy="236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3F506B-F0A2-443D-8701-69A29781E97A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가사생성</a:t>
            </a:r>
          </a:p>
        </p:txBody>
      </p:sp>
    </p:spTree>
    <p:extLst>
      <p:ext uri="{BB962C8B-B14F-4D97-AF65-F5344CB8AC3E}">
        <p14:creationId xmlns:p14="http://schemas.microsoft.com/office/powerpoint/2010/main" val="209187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4406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가사생성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848332"/>
            <a:ext cx="88617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문제점 </a:t>
            </a:r>
            <a:r>
              <a:rPr lang="en-US" altLang="ko-KR" b="1" dirty="0"/>
              <a:t>2</a:t>
            </a:r>
          </a:p>
          <a:p>
            <a:endParaRPr lang="en-US" altLang="ko-KR" b="1" dirty="0"/>
          </a:p>
          <a:p>
            <a:r>
              <a:rPr lang="ko-KR" altLang="en-US" dirty="0"/>
              <a:t>모델을 돌릴 때 시간이 오래 걸림</a:t>
            </a:r>
            <a:endParaRPr lang="en-US" altLang="ko-KR" dirty="0"/>
          </a:p>
          <a:p>
            <a:r>
              <a:rPr lang="ko-KR" altLang="en-US" dirty="0"/>
              <a:t>한번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학습시킬때</a:t>
            </a:r>
            <a:r>
              <a:rPr lang="ko-KR" altLang="en-US" dirty="0"/>
              <a:t> 약 </a:t>
            </a:r>
            <a:r>
              <a:rPr lang="en-US" altLang="ko-KR" dirty="0"/>
              <a:t>14</a:t>
            </a:r>
            <a:r>
              <a:rPr lang="ko-KR" altLang="en-US" dirty="0"/>
              <a:t>분이 걸림</a:t>
            </a:r>
            <a:endParaRPr lang="en-US" altLang="ko-KR" dirty="0"/>
          </a:p>
          <a:p>
            <a:endParaRPr lang="en-US" altLang="ko-KR" b="1" dirty="0"/>
          </a:p>
          <a:p>
            <a:r>
              <a:rPr lang="ko-KR" altLang="en-US" dirty="0"/>
              <a:t>학습하면서 나온 </a:t>
            </a:r>
            <a:r>
              <a:rPr lang="en-US" altLang="ko-KR" dirty="0"/>
              <a:t>loss </a:t>
            </a:r>
            <a:r>
              <a:rPr lang="ko-KR" altLang="en-US" dirty="0"/>
              <a:t>중에 </a:t>
            </a:r>
            <a:r>
              <a:rPr lang="en-US" altLang="ko-KR" dirty="0"/>
              <a:t>loss</a:t>
            </a:r>
            <a:r>
              <a:rPr lang="ko-KR" altLang="en-US" dirty="0"/>
              <a:t>가 제일 작은 경우에만 모델과 </a:t>
            </a:r>
            <a:r>
              <a:rPr lang="ko-KR" altLang="en-US" dirty="0" err="1"/>
              <a:t>옵티마이저를</a:t>
            </a:r>
            <a:r>
              <a:rPr lang="ko-KR" altLang="en-US" dirty="0"/>
              <a:t> 저장하였음 </a:t>
            </a:r>
            <a:endParaRPr lang="en-US" altLang="ko-KR" dirty="0"/>
          </a:p>
          <a:p>
            <a:r>
              <a:rPr lang="ko-KR" altLang="en-US" dirty="0"/>
              <a:t>저장한 체크포인트를 불러와서 이어서 학습할 수 있도록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문제점 </a:t>
            </a:r>
            <a:r>
              <a:rPr lang="en-US" altLang="ko-KR" b="1" dirty="0"/>
              <a:t>3</a:t>
            </a:r>
          </a:p>
          <a:p>
            <a:endParaRPr lang="en-US" altLang="ko-KR" b="1" dirty="0"/>
          </a:p>
          <a:p>
            <a:r>
              <a:rPr lang="ko-KR" altLang="en-US" dirty="0"/>
              <a:t>가사가 뒷부분으로 갈수록 결과가 이상하게 나오는 것 같음 </a:t>
            </a:r>
            <a:endParaRPr lang="en-US" altLang="ko-KR" dirty="0"/>
          </a:p>
          <a:p>
            <a:r>
              <a:rPr lang="ko-KR" altLang="en-US" dirty="0"/>
              <a:t>학습하기에는 데이터가 좀 부족한 것 같아서 더 수집 후에 학습을 시키면 좋을 것 같음</a:t>
            </a:r>
            <a:endParaRPr lang="en-US" altLang="ko-KR" dirty="0"/>
          </a:p>
          <a:p>
            <a:r>
              <a:rPr lang="ko-KR" altLang="en-US" dirty="0"/>
              <a:t>뒷부분도 잘 나올 수 있는 방법을 생각해봐야 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106FC-733B-46EA-A8AC-66F0CCD9C509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가사생성</a:t>
            </a:r>
          </a:p>
        </p:txBody>
      </p:sp>
    </p:spTree>
    <p:extLst>
      <p:ext uri="{BB962C8B-B14F-4D97-AF65-F5344CB8AC3E}">
        <p14:creationId xmlns:p14="http://schemas.microsoft.com/office/powerpoint/2010/main" val="109907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4406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제목생성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461586" y="1848332"/>
            <a:ext cx="8797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PLM: </a:t>
            </a:r>
            <a:r>
              <a:rPr lang="en-US" altLang="ko-KR" b="1" dirty="0" err="1"/>
              <a:t>skt</a:t>
            </a:r>
            <a:r>
              <a:rPr lang="en-US" altLang="ko-KR" b="1" dirty="0"/>
              <a:t>/kogpt2-base-v2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r>
              <a:rPr lang="ko-KR" altLang="en-US" dirty="0"/>
              <a:t>가사생성 모델에서 사용한 것과 같은 </a:t>
            </a:r>
            <a:r>
              <a:rPr lang="en-US" altLang="ko-KR" dirty="0"/>
              <a:t>PLM </a:t>
            </a:r>
            <a:r>
              <a:rPr lang="ko-KR" altLang="en-US" dirty="0"/>
              <a:t>을 이용해서 장르와 제목 데이터를 학습함</a:t>
            </a:r>
            <a:endParaRPr lang="en-US" altLang="ko-KR" dirty="0"/>
          </a:p>
          <a:p>
            <a:r>
              <a:rPr lang="ko-KR" altLang="en-US" dirty="0"/>
              <a:t>장르를 입력하면 곡 제목을 생성해주는 모델을 만듦</a:t>
            </a:r>
            <a:endParaRPr lang="en-US" altLang="ko-KR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6702244-2923-4FD1-83AD-4D0A19FB3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68218"/>
              </p:ext>
            </p:extLst>
          </p:nvPr>
        </p:nvGraphicFramePr>
        <p:xfrm>
          <a:off x="1260107" y="4166813"/>
          <a:ext cx="2134196" cy="1437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34196">
                  <a:extLst>
                    <a:ext uri="{9D8B030D-6E8A-4147-A177-3AD203B41FA5}">
                      <a16:colId xmlns:a16="http://schemas.microsoft.com/office/drawing/2014/main" val="4083968233"/>
                    </a:ext>
                  </a:extLst>
                </a:gridCol>
              </a:tblGrid>
              <a:tr h="340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Input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306399"/>
                  </a:ext>
                </a:extLst>
              </a:tr>
              <a:tr h="107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노래 장르</a:t>
                      </a:r>
                      <a:br>
                        <a:rPr lang="en-US" altLang="ko-KR" sz="1800" dirty="0"/>
                      </a:b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트로트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71904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558D7D3-BADA-4B01-A9A7-6FC12085B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6689"/>
              </p:ext>
            </p:extLst>
          </p:nvPr>
        </p:nvGraphicFramePr>
        <p:xfrm>
          <a:off x="6444280" y="4176973"/>
          <a:ext cx="2134196" cy="1437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34196">
                  <a:extLst>
                    <a:ext uri="{9D8B030D-6E8A-4147-A177-3AD203B41FA5}">
                      <a16:colId xmlns:a16="http://schemas.microsoft.com/office/drawing/2014/main" val="408396823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Ouput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306399"/>
                  </a:ext>
                </a:extLst>
              </a:tr>
              <a:tr h="107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곡 제목</a:t>
                      </a:r>
                      <a:br>
                        <a:rPr lang="en-US" altLang="ko-KR" sz="1800" dirty="0"/>
                      </a:b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트로트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당신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71904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4A968F4-7138-4885-B031-E4C2E49940C9}"/>
              </a:ext>
            </a:extLst>
          </p:cNvPr>
          <p:cNvSpPr txBox="1"/>
          <p:nvPr/>
        </p:nvSpPr>
        <p:spPr>
          <a:xfrm>
            <a:off x="3852193" y="4280235"/>
            <a:ext cx="213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데이터로</a:t>
            </a:r>
            <a:endParaRPr lang="en-US" altLang="ko-KR" dirty="0"/>
          </a:p>
          <a:p>
            <a:pPr algn="ctr"/>
            <a:r>
              <a:rPr lang="ko-KR" altLang="en-US" dirty="0" err="1"/>
              <a:t>파인튜닝</a:t>
            </a:r>
            <a:r>
              <a:rPr lang="ko-KR" altLang="en-US" dirty="0"/>
              <a:t> 된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13E16-208A-4890-BD15-111766535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550" y="4926566"/>
            <a:ext cx="2628900" cy="419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CDD1ED-FCB3-409F-9961-69BFC74B2695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제목생성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AC4E1-49AA-4016-8A90-21D6B6BC8CBA}"/>
              </a:ext>
            </a:extLst>
          </p:cNvPr>
          <p:cNvSpPr txBox="1"/>
          <p:nvPr/>
        </p:nvSpPr>
        <p:spPr>
          <a:xfrm>
            <a:off x="1260107" y="3009049"/>
            <a:ext cx="29867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학습 데이터 예시</a:t>
            </a:r>
            <a:endParaRPr lang="en-US" altLang="ko-KR" sz="1400" dirty="0"/>
          </a:p>
          <a:p>
            <a:r>
              <a:rPr lang="ko-KR" altLang="en-US" sz="1400" dirty="0"/>
              <a:t>▶  댄스</a:t>
            </a:r>
            <a:r>
              <a:rPr lang="en-US" altLang="ko-KR" sz="1400" dirty="0"/>
              <a:t>: LOVE DIVE</a:t>
            </a:r>
          </a:p>
          <a:p>
            <a:r>
              <a:rPr lang="ko-KR" altLang="en-US" sz="1400" dirty="0"/>
              <a:t>▶  국내드라마</a:t>
            </a:r>
            <a:r>
              <a:rPr lang="en-US" altLang="ko-KR" sz="1400" dirty="0"/>
              <a:t>: </a:t>
            </a:r>
            <a:r>
              <a:rPr lang="ko-KR" altLang="en-US" sz="1400" dirty="0"/>
              <a:t>화려하지 않은 고백</a:t>
            </a:r>
          </a:p>
        </p:txBody>
      </p:sp>
    </p:spTree>
    <p:extLst>
      <p:ext uri="{BB962C8B-B14F-4D97-AF65-F5344CB8AC3E}">
        <p14:creationId xmlns:p14="http://schemas.microsoft.com/office/powerpoint/2010/main" val="3451243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74406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제목생성</a:t>
            </a: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D4A2E-C78B-428E-87DB-DEA6CF371DB5}"/>
              </a:ext>
            </a:extLst>
          </p:cNvPr>
          <p:cNvSpPr txBox="1"/>
          <p:nvPr/>
        </p:nvSpPr>
        <p:spPr>
          <a:xfrm>
            <a:off x="493486" y="4864864"/>
            <a:ext cx="910865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학습 전에 예측했을 때는 결과가 문장으로 나왔었는데 </a:t>
            </a:r>
            <a:endParaRPr lang="en-US" altLang="ko-KR" sz="1400" dirty="0"/>
          </a:p>
          <a:p>
            <a:r>
              <a:rPr lang="ko-KR" altLang="en-US" sz="1400" dirty="0"/>
              <a:t>몇 번 반복하여 학습을 시키니 곡 제목이 그럴싸하게 나옴</a:t>
            </a:r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문제점 </a:t>
            </a:r>
            <a:endParaRPr lang="en-US" altLang="ko-KR" sz="1400" b="1" dirty="0"/>
          </a:p>
          <a:p>
            <a:r>
              <a:rPr lang="ko-KR" altLang="en-US" sz="1600" dirty="0"/>
              <a:t>과적합으로 제목을 생성하지 못하고 학습한 제목을 결과로 반환하는 것을 확인함</a:t>
            </a:r>
            <a:endParaRPr lang="en-US" altLang="ko-KR" sz="1600" dirty="0"/>
          </a:p>
          <a:p>
            <a:r>
              <a:rPr lang="ko-KR" altLang="en-US" sz="1600" dirty="0"/>
              <a:t>이 문제를 해결하기 위해서는 데이터를 많이 수집해서 학습 시켜야 함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8F27E7-E983-4F8B-9E5F-D8AD6B2EA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89" t="44575" r="3827" b="8027"/>
          <a:stretch/>
        </p:blipFill>
        <p:spPr>
          <a:xfrm>
            <a:off x="323557" y="2471524"/>
            <a:ext cx="4318782" cy="1869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055C27-A47A-4A39-B460-3BB137467E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58"/>
          <a:stretch/>
        </p:blipFill>
        <p:spPr>
          <a:xfrm>
            <a:off x="4909028" y="2371112"/>
            <a:ext cx="4556667" cy="19694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F1E9F-9788-438D-9741-D50D074F22AE}"/>
              </a:ext>
            </a:extLst>
          </p:cNvPr>
          <p:cNvSpPr txBox="1"/>
          <p:nvPr/>
        </p:nvSpPr>
        <p:spPr>
          <a:xfrm>
            <a:off x="1423600" y="1832075"/>
            <a:ext cx="212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학습 전 예측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E759AF-8FC5-4986-837F-2151EEB4BD0B}"/>
              </a:ext>
            </a:extLst>
          </p:cNvPr>
          <p:cNvSpPr txBox="1"/>
          <p:nvPr/>
        </p:nvSpPr>
        <p:spPr>
          <a:xfrm>
            <a:off x="5941128" y="1832075"/>
            <a:ext cx="276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학습 후 예측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BD8230-B80B-4557-AC20-DE1996730A3C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모델 설명 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-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제목생성</a:t>
            </a:r>
          </a:p>
        </p:txBody>
      </p:sp>
    </p:spTree>
    <p:extLst>
      <p:ext uri="{BB962C8B-B14F-4D97-AF65-F5344CB8AC3E}">
        <p14:creationId xmlns:p14="http://schemas.microsoft.com/office/powerpoint/2010/main" val="978596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455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AI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를 활용한 노래 가사와 제목 창작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408926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AI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를 활용한 노래 가사와 제목 창작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F897-88E4-4D6C-A663-38E19C0CFC0C}"/>
              </a:ext>
            </a:extLst>
          </p:cNvPr>
          <p:cNvSpPr txBox="1"/>
          <p:nvPr/>
        </p:nvSpPr>
        <p:spPr>
          <a:xfrm>
            <a:off x="534157" y="2274838"/>
            <a:ext cx="767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워드 클라우드 시각화에서 많이 나온 단어 </a:t>
            </a:r>
            <a:r>
              <a:rPr lang="en-US" altLang="ko-KR" dirty="0"/>
              <a:t>4</a:t>
            </a:r>
            <a:r>
              <a:rPr lang="ko-KR" altLang="en-US" dirty="0"/>
              <a:t>개로 가사를 생성하기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생성된 가사가 어떤 장르인지 장르 예측모델로 장르를 예측해보기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예측한 장르를 토대로 해당 장르에 어울리는 제목을 </a:t>
            </a:r>
            <a:r>
              <a:rPr lang="ko-KR" altLang="en-US" dirty="0" err="1"/>
              <a:t>지어보기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많이 나온 단어</a:t>
            </a:r>
            <a:r>
              <a:rPr lang="en-US" altLang="ko-KR" dirty="0"/>
              <a:t>: </a:t>
            </a:r>
            <a:r>
              <a:rPr lang="ko-KR" altLang="en-US" dirty="0"/>
              <a:t>사랑</a:t>
            </a:r>
            <a:r>
              <a:rPr lang="en-US" altLang="ko-KR" dirty="0"/>
              <a:t>, </a:t>
            </a:r>
            <a:r>
              <a:rPr lang="ko-KR" altLang="en-US" dirty="0"/>
              <a:t>그대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endParaRPr lang="en-US" altLang="ko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526FB58-925D-4C53-A0E0-1B42B7E60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1"/>
          <a:stretch/>
        </p:blipFill>
        <p:spPr bwMode="auto">
          <a:xfrm>
            <a:off x="4478147" y="3947773"/>
            <a:ext cx="4893696" cy="247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ABF58E-282A-48FA-AE56-AA13EC9809A8}"/>
              </a:ext>
            </a:extLst>
          </p:cNvPr>
          <p:cNvSpPr/>
          <p:nvPr/>
        </p:nvSpPr>
        <p:spPr>
          <a:xfrm>
            <a:off x="7089913" y="4943060"/>
            <a:ext cx="1842052" cy="967409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39BC9A-61B5-4BC7-A82F-50FA091B9F58}"/>
              </a:ext>
            </a:extLst>
          </p:cNvPr>
          <p:cNvSpPr/>
          <p:nvPr/>
        </p:nvSpPr>
        <p:spPr>
          <a:xfrm>
            <a:off x="4805465" y="5303826"/>
            <a:ext cx="1264596" cy="649359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AF76D5-ED7D-4375-8EA8-5969B9F4DC8D}"/>
              </a:ext>
            </a:extLst>
          </p:cNvPr>
          <p:cNvSpPr/>
          <p:nvPr/>
        </p:nvSpPr>
        <p:spPr>
          <a:xfrm>
            <a:off x="5498711" y="4609666"/>
            <a:ext cx="1010336" cy="601973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A93007-5DC3-4C7D-B812-32465740AED2}"/>
              </a:ext>
            </a:extLst>
          </p:cNvPr>
          <p:cNvSpPr/>
          <p:nvPr/>
        </p:nvSpPr>
        <p:spPr>
          <a:xfrm>
            <a:off x="6509047" y="4015841"/>
            <a:ext cx="1156349" cy="607077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22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455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AI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를 활용한 노래 가사와 제목 창작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408926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AI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를 활용한 노래 가사와 제목 창작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B21F93-0162-4C7B-A63B-D7214B7EE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" y="2124738"/>
            <a:ext cx="9639300" cy="3467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AB08E6-7DB0-4B3C-8606-712C6BB0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09" y="5745477"/>
            <a:ext cx="7667625" cy="371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43774E-7E3B-457D-ACD1-F0B0DDFD2AA2}"/>
              </a:ext>
            </a:extLst>
          </p:cNvPr>
          <p:cNvSpPr/>
          <p:nvPr/>
        </p:nvSpPr>
        <p:spPr>
          <a:xfrm>
            <a:off x="1078822" y="1565976"/>
            <a:ext cx="396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많이 나온 단어</a:t>
            </a:r>
            <a:r>
              <a:rPr lang="en-US" altLang="ko-KR" dirty="0"/>
              <a:t>: </a:t>
            </a:r>
            <a:r>
              <a:rPr lang="ko-KR" altLang="en-US" dirty="0"/>
              <a:t>사랑</a:t>
            </a:r>
            <a:r>
              <a:rPr lang="en-US" altLang="ko-KR" dirty="0"/>
              <a:t>, </a:t>
            </a:r>
            <a:r>
              <a:rPr lang="ko-KR" altLang="en-US" dirty="0"/>
              <a:t>그대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9675B8-5993-4056-808E-4363478C7126}"/>
              </a:ext>
            </a:extLst>
          </p:cNvPr>
          <p:cNvSpPr/>
          <p:nvPr/>
        </p:nvSpPr>
        <p:spPr>
          <a:xfrm>
            <a:off x="331305" y="2124738"/>
            <a:ext cx="344556" cy="247401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D8ADF0-1E67-4B66-A206-B00119C94DC3}"/>
              </a:ext>
            </a:extLst>
          </p:cNvPr>
          <p:cNvSpPr/>
          <p:nvPr/>
        </p:nvSpPr>
        <p:spPr>
          <a:xfrm>
            <a:off x="351182" y="2953001"/>
            <a:ext cx="344556" cy="247401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13C1A3-192F-4CAF-840B-B626FB3ADE32}"/>
              </a:ext>
            </a:extLst>
          </p:cNvPr>
          <p:cNvSpPr/>
          <p:nvPr/>
        </p:nvSpPr>
        <p:spPr>
          <a:xfrm>
            <a:off x="357808" y="3781262"/>
            <a:ext cx="344556" cy="247401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8BFC0E-BF85-4209-AAB7-35FF8776B626}"/>
              </a:ext>
            </a:extLst>
          </p:cNvPr>
          <p:cNvSpPr/>
          <p:nvPr/>
        </p:nvSpPr>
        <p:spPr>
          <a:xfrm>
            <a:off x="357810" y="4629401"/>
            <a:ext cx="344556" cy="247401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프로젝트 주제 및 기획 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EAF0EC-332B-478C-ADCE-2DF080725B48}"/>
              </a:ext>
            </a:extLst>
          </p:cNvPr>
          <p:cNvGrpSpPr/>
          <p:nvPr/>
        </p:nvGrpSpPr>
        <p:grpSpPr>
          <a:xfrm>
            <a:off x="-8390" y="6577234"/>
            <a:ext cx="9914389" cy="288189"/>
            <a:chOff x="224968" y="6333953"/>
            <a:chExt cx="11742060" cy="288189"/>
          </a:xfrm>
        </p:grpSpPr>
        <p:sp>
          <p:nvSpPr>
            <p:cNvPr id="39" name="사각형: 둥근 한쪽 모서리 38">
              <a:extLst>
                <a:ext uri="{FF2B5EF4-FFF2-40B4-BE49-F238E27FC236}">
                  <a16:creationId xmlns:a16="http://schemas.microsoft.com/office/drawing/2014/main" id="{7C1CD87C-4D9E-4C10-B387-72561FCA760D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사각형: 둥근 한쪽 모서리 39">
              <a:extLst>
                <a:ext uri="{FF2B5EF4-FFF2-40B4-BE49-F238E27FC236}">
                  <a16:creationId xmlns:a16="http://schemas.microsoft.com/office/drawing/2014/main" id="{00AF3FE5-94AE-4E42-866D-F7AA0256872B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32CBB39-4E52-40F6-A199-8C734CE6F5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ECBE5C7-7221-456B-8EA8-289E82DBF845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FD39651D-92A4-4DA2-AD82-1BBCF11FE5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B284949E-1060-4F3A-AC3C-B0BCABAD6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07527CD2-300F-49F2-9CA4-1F6940E01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id="{C7171C4F-B728-441E-992A-E5431ED94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F8E459E0-26CB-4328-B971-89B1DF46D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5A373D9D-55E3-4ACA-9788-E38C0E2C4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1">
                <a:extLst>
                  <a:ext uri="{FF2B5EF4-FFF2-40B4-BE49-F238E27FC236}">
                    <a16:creationId xmlns:a16="http://schemas.microsoft.com/office/drawing/2014/main" id="{AFE20C9A-E5C5-441D-8284-F28E4CA41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2FF239-42B1-4B0E-93E8-7FE93541ECD0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A9E9240-3D37-4FC1-90E6-76EFEF671E76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B13C637-06BF-4D9C-9A99-CB4D93F0DA42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6457353-3581-413D-BB68-7DCE665262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31D5F669-F06B-4242-BCBB-0A0E4BB4E6EB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같음 기호 48">
              <a:extLst>
                <a:ext uri="{FF2B5EF4-FFF2-40B4-BE49-F238E27FC236}">
                  <a16:creationId xmlns:a16="http://schemas.microsoft.com/office/drawing/2014/main" id="{B4C12899-DBED-4993-8E8C-EEB284A98AF6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98FE2A37-66A5-42D7-8FCC-D14FD71FE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7034B9B4-13C7-46A3-A71F-6F27110CA1FE}"/>
              </a:ext>
            </a:extLst>
          </p:cNvPr>
          <p:cNvSpPr/>
          <p:nvPr/>
        </p:nvSpPr>
        <p:spPr>
          <a:xfrm rot="5400000">
            <a:off x="-1515155" y="3816177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7">
              <a:grayscl/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32EF5615-77E3-4E08-A616-3F799E11DB90}"/>
              </a:ext>
            </a:extLst>
          </p:cNvPr>
          <p:cNvSpPr/>
          <p:nvPr/>
        </p:nvSpPr>
        <p:spPr>
          <a:xfrm rot="5400000">
            <a:off x="7948521" y="3816177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9">
              <a:grayscl/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64100169-163F-4E34-8835-B9B1D4E53266}"/>
              </a:ext>
            </a:extLst>
          </p:cNvPr>
          <p:cNvSpPr>
            <a:spLocks/>
          </p:cNvSpPr>
          <p:nvPr/>
        </p:nvSpPr>
        <p:spPr bwMode="auto">
          <a:xfrm>
            <a:off x="3184268" y="3196638"/>
            <a:ext cx="132149" cy="223000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04050"/>
          </a:solidFill>
          <a:ln>
            <a:noFill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7F7CF56A-B72C-4798-A3F0-70F23E631CAD}"/>
              </a:ext>
            </a:extLst>
          </p:cNvPr>
          <p:cNvSpPr>
            <a:spLocks/>
          </p:cNvSpPr>
          <p:nvPr/>
        </p:nvSpPr>
        <p:spPr bwMode="auto">
          <a:xfrm flipH="1">
            <a:off x="6598773" y="3196638"/>
            <a:ext cx="132149" cy="223000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04050"/>
          </a:solidFill>
          <a:ln>
            <a:noFill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76" name="Freeform 9">
            <a:extLst>
              <a:ext uri="{FF2B5EF4-FFF2-40B4-BE49-F238E27FC236}">
                <a16:creationId xmlns:a16="http://schemas.microsoft.com/office/drawing/2014/main" id="{41196A04-DFB3-4770-876A-A8B034F7D0EF}"/>
              </a:ext>
            </a:extLst>
          </p:cNvPr>
          <p:cNvSpPr>
            <a:spLocks/>
          </p:cNvSpPr>
          <p:nvPr/>
        </p:nvSpPr>
        <p:spPr bwMode="auto">
          <a:xfrm>
            <a:off x="3378778" y="3462852"/>
            <a:ext cx="3140177" cy="1410682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Freeform 10">
            <a:extLst>
              <a:ext uri="{FF2B5EF4-FFF2-40B4-BE49-F238E27FC236}">
                <a16:creationId xmlns:a16="http://schemas.microsoft.com/office/drawing/2014/main" id="{ED38EC3E-D88C-4742-91AD-93FA75BCD387}"/>
              </a:ext>
            </a:extLst>
          </p:cNvPr>
          <p:cNvSpPr>
            <a:spLocks/>
          </p:cNvSpPr>
          <p:nvPr/>
        </p:nvSpPr>
        <p:spPr bwMode="auto">
          <a:xfrm>
            <a:off x="3378778" y="1602864"/>
            <a:ext cx="3140177" cy="1397468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459D7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Freeform 11">
            <a:extLst>
              <a:ext uri="{FF2B5EF4-FFF2-40B4-BE49-F238E27FC236}">
                <a16:creationId xmlns:a16="http://schemas.microsoft.com/office/drawing/2014/main" id="{B0122C37-A0A4-4837-ADD4-1220123874CD}"/>
              </a:ext>
            </a:extLst>
          </p:cNvPr>
          <p:cNvSpPr>
            <a:spLocks/>
          </p:cNvSpPr>
          <p:nvPr/>
        </p:nvSpPr>
        <p:spPr bwMode="auto">
          <a:xfrm>
            <a:off x="6799644" y="3516070"/>
            <a:ext cx="2218440" cy="100328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Freeform 12">
            <a:extLst>
              <a:ext uri="{FF2B5EF4-FFF2-40B4-BE49-F238E27FC236}">
                <a16:creationId xmlns:a16="http://schemas.microsoft.com/office/drawing/2014/main" id="{FC424CEE-713D-4B5F-BDA2-4122562DBE2D}"/>
              </a:ext>
            </a:extLst>
          </p:cNvPr>
          <p:cNvSpPr>
            <a:spLocks/>
          </p:cNvSpPr>
          <p:nvPr/>
        </p:nvSpPr>
        <p:spPr bwMode="auto">
          <a:xfrm>
            <a:off x="6800811" y="2186608"/>
            <a:ext cx="2216105" cy="993891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459D7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Oval 14">
            <a:extLst>
              <a:ext uri="{FF2B5EF4-FFF2-40B4-BE49-F238E27FC236}">
                <a16:creationId xmlns:a16="http://schemas.microsoft.com/office/drawing/2014/main" id="{7ABA294B-408C-44F6-93A7-14D97F4BB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950" y="2123198"/>
            <a:ext cx="2254782" cy="226138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2" name="Oval 15">
            <a:extLst>
              <a:ext uri="{FF2B5EF4-FFF2-40B4-BE49-F238E27FC236}">
                <a16:creationId xmlns:a16="http://schemas.microsoft.com/office/drawing/2014/main" id="{A2BF6202-97E3-4329-B481-EBAF88218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5038" y="2526178"/>
            <a:ext cx="1679865" cy="168478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4" name="Rectangle 17">
            <a:extLst>
              <a:ext uri="{FF2B5EF4-FFF2-40B4-BE49-F238E27FC236}">
                <a16:creationId xmlns:a16="http://schemas.microsoft.com/office/drawing/2014/main" id="{AA99087A-95A6-4CD6-9661-1C0FC4478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1317" y="3059799"/>
            <a:ext cx="218045" cy="31386"/>
          </a:xfrm>
          <a:prstGeom prst="rect">
            <a:avLst/>
          </a:prstGeom>
          <a:solidFill>
            <a:srgbClr val="D4E0E6"/>
          </a:solidFill>
          <a:ln>
            <a:noFill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5" name="Rectangle 18">
            <a:extLst>
              <a:ext uri="{FF2B5EF4-FFF2-40B4-BE49-F238E27FC236}">
                <a16:creationId xmlns:a16="http://schemas.microsoft.com/office/drawing/2014/main" id="{7ABD777F-DBA1-4045-A1C0-9F835212E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015" y="3256574"/>
            <a:ext cx="219698" cy="31386"/>
          </a:xfrm>
          <a:prstGeom prst="rect">
            <a:avLst/>
          </a:prstGeom>
          <a:solidFill>
            <a:srgbClr val="D4E0E6"/>
          </a:solidFill>
          <a:ln>
            <a:noFill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614EB3-00C1-40DF-ADB4-D25AF6CD4C1E}"/>
              </a:ext>
            </a:extLst>
          </p:cNvPr>
          <p:cNvSpPr txBox="1"/>
          <p:nvPr/>
        </p:nvSpPr>
        <p:spPr>
          <a:xfrm>
            <a:off x="4029222" y="3318565"/>
            <a:ext cx="188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창의적인 결과물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072477-9E13-400F-AACE-382AC11FBD7D}"/>
              </a:ext>
            </a:extLst>
          </p:cNvPr>
          <p:cNvSpPr txBox="1"/>
          <p:nvPr/>
        </p:nvSpPr>
        <p:spPr>
          <a:xfrm>
            <a:off x="7313992" y="33185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 산업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74A135-970E-4FB8-8988-222DF7D47C35}"/>
              </a:ext>
            </a:extLst>
          </p:cNvPr>
          <p:cNvSpPr txBox="1"/>
          <p:nvPr/>
        </p:nvSpPr>
        <p:spPr>
          <a:xfrm>
            <a:off x="7816485" y="234909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3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4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Oval 15">
            <a:extLst>
              <a:ext uri="{FF2B5EF4-FFF2-40B4-BE49-F238E27FC236}">
                <a16:creationId xmlns:a16="http://schemas.microsoft.com/office/drawing/2014/main" id="{9704B8B8-8D5A-4F5E-84DC-A19C11D6F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019" y="2526179"/>
            <a:ext cx="1679865" cy="168478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95" name="Rectangle 18">
            <a:extLst>
              <a:ext uri="{FF2B5EF4-FFF2-40B4-BE49-F238E27FC236}">
                <a16:creationId xmlns:a16="http://schemas.microsoft.com/office/drawing/2014/main" id="{8DBC392C-4E3B-4B0D-A30C-C3BB032EC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996" y="3256575"/>
            <a:ext cx="219698" cy="31386"/>
          </a:xfrm>
          <a:prstGeom prst="rect">
            <a:avLst/>
          </a:prstGeom>
          <a:solidFill>
            <a:srgbClr val="D4E0E6"/>
          </a:solidFill>
          <a:ln>
            <a:noFill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92" name="Freeform 11">
            <a:extLst>
              <a:ext uri="{FF2B5EF4-FFF2-40B4-BE49-F238E27FC236}">
                <a16:creationId xmlns:a16="http://schemas.microsoft.com/office/drawing/2014/main" id="{D874A7BC-4A7B-49FD-A445-5A43A231291F}"/>
              </a:ext>
            </a:extLst>
          </p:cNvPr>
          <p:cNvSpPr>
            <a:spLocks/>
          </p:cNvSpPr>
          <p:nvPr/>
        </p:nvSpPr>
        <p:spPr bwMode="auto">
          <a:xfrm>
            <a:off x="848625" y="3516071"/>
            <a:ext cx="2218441" cy="100328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bg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4470B4-247A-4DE9-B883-C2D35B1E3DE8}"/>
              </a:ext>
            </a:extLst>
          </p:cNvPr>
          <p:cNvGrpSpPr/>
          <p:nvPr/>
        </p:nvGrpSpPr>
        <p:grpSpPr>
          <a:xfrm>
            <a:off x="849792" y="2186609"/>
            <a:ext cx="2216106" cy="1778288"/>
            <a:chOff x="849792" y="2186609"/>
            <a:chExt cx="2216106" cy="1778288"/>
          </a:xfrm>
        </p:grpSpPr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35619A10-2D40-4AE1-9272-4F471651C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2" y="2186609"/>
              <a:ext cx="2216106" cy="993891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459D79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6B89FA0-7FA8-4B7D-8FF6-5EF2E1A0CAAD}"/>
                </a:ext>
              </a:extLst>
            </p:cNvPr>
            <p:cNvSpPr txBox="1"/>
            <p:nvPr/>
          </p:nvSpPr>
          <p:spPr>
            <a:xfrm>
              <a:off x="1403848" y="3318566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</a:t>
              </a:r>
            </a:p>
          </p:txBody>
        </p:sp>
        <p:pic>
          <p:nvPicPr>
            <p:cNvPr id="1026" name="Picture 2" descr="인공 지능 딥 러닝 컴퓨터 아이콘 기술, 기술, 각도, 전자 제품, 본문 png | PNGWing">
              <a:extLst>
                <a:ext uri="{FF2B5EF4-FFF2-40B4-BE49-F238E27FC236}">
                  <a16:creationId xmlns:a16="http://schemas.microsoft.com/office/drawing/2014/main" id="{04F2504F-D253-45AF-ADD0-80B6D1128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7500" y1="34167" x2="47500" y2="34167"/>
                          <a14:foregroundMark x1="59167" y1="40000" x2="59167" y2="40000"/>
                          <a14:foregroundMark x1="63889" y1="53611" x2="63889" y2="53611"/>
                          <a14:foregroundMark x1="65833" y1="75556" x2="65833" y2="75556"/>
                          <a14:foregroundMark x1="39722" y1="41944" x2="39722" y2="41944"/>
                          <a14:foregroundMark x1="39722" y1="57222" x2="39722" y2="57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150" y="2213069"/>
              <a:ext cx="1204249" cy="120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음악 아이콘 PNG, 일러스트, PSD 및 클립 아트에 대한 무료 다운로드 | Pngtree">
            <a:extLst>
              <a:ext uri="{FF2B5EF4-FFF2-40B4-BE49-F238E27FC236}">
                <a16:creationId xmlns:a16="http://schemas.microsoft.com/office/drawing/2014/main" id="{F0C7B0FA-DDB2-40FD-825D-7652BE8D6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717" b="36697"/>
          <a:stretch/>
        </p:blipFill>
        <p:spPr bwMode="auto">
          <a:xfrm>
            <a:off x="6612520" y="2435321"/>
            <a:ext cx="2637958" cy="8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411E72-1EA1-4DAD-B438-3717E87D2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9785" y1="30000" x2="33000" y2="27000"/>
                        <a14:foregroundMark x1="29479" y1="30286" x2="29785" y2="30000"/>
                        <a14:foregroundMark x1="26571" y1="33000" x2="29479" y2="30286"/>
                        <a14:foregroundMark x1="28143" y1="40571" x2="26000" y2="47714"/>
                        <a14:foregroundMark x1="26000" y1="47714" x2="26143" y2="55000"/>
                        <a14:foregroundMark x1="26143" y1="55000" x2="26857" y2="56857"/>
                        <a14:foregroundMark x1="48286" y1="71429" x2="47429" y2="71000"/>
                        <a14:foregroundMark x1="53143" y1="46857" x2="52857" y2="46714"/>
                        <a14:foregroundMark x1="42000" y1="50857" x2="41571" y2="50286"/>
                        <a14:foregroundMark x1="88571" y1="66429" x2="88571" y2="69571"/>
                        <a14:foregroundMark x1="77429" y1="65000" x2="77429" y2="66857"/>
                        <a14:foregroundMark x1="43004" y1="44981" x2="43714" y2="44714"/>
                        <a14:foregroundMark x1="11429" y1="67000" x2="11429" y2="69714"/>
                        <a14:foregroundMark x1="47571" y1="36714" x2="47714" y2="40000"/>
                        <a14:foregroundMark x1="18143" y1="61714" x2="20000" y2="58143"/>
                        <a14:foregroundMark x1="18571" y1="76714" x2="19857" y2="77857"/>
                        <a14:foregroundMark x1="22714" y1="65429" x2="23143" y2="67857"/>
                        <a14:foregroundMark x1="27143" y1="61571" x2="26857" y2="65857"/>
                        <a14:foregroundMark x1="13143" y1="74571" x2="16571" y2="74429"/>
                        <a14:foregroundMark x1="27429" y1="75286" x2="25429" y2="79143"/>
                        <a14:foregroundMark x1="22429" y1="79143" x2="23286" y2="79286"/>
                        <a14:foregroundMark x1="52429" y1="56714" x2="52143" y2="59143"/>
                        <a14:foregroundMark x1="61714" y1="58857" x2="62857" y2="62000"/>
                        <a14:foregroundMark x1="73000" y1="62429" x2="73000" y2="65286"/>
                        <a14:foregroundMark x1="72571" y1="71286" x2="73000" y2="73714"/>
                        <a14:foregroundMark x1="73286" y1="79286" x2="75571" y2="79286"/>
                        <a14:foregroundMark x1="79696" y1="78709" x2="80857" y2="77714"/>
                        <a14:foregroundMark x1="78857" y1="79429" x2="79624" y2="78771"/>
                        <a14:foregroundMark x1="77143" y1="79286" x2="75714" y2="79429"/>
                        <a14:backgroundMark x1="50714" y1="50000" x2="50714" y2="50000"/>
                        <a14:backgroundMark x1="51000" y1="49714" x2="56000" y2="55000"/>
                        <a14:backgroundMark x1="56000" y1="55000" x2="57429" y2="59857"/>
                        <a14:backgroundMark x1="51000" y1="52429" x2="50571" y2="47857"/>
                        <a14:backgroundMark x1="43000" y1="41429" x2="39714" y2="38857"/>
                        <a14:backgroundMark x1="30000" y1="32286" x2="31571" y2="30714"/>
                        <a14:backgroundMark x1="29571" y1="33143" x2="29571" y2="33143"/>
                        <a14:backgroundMark x1="31571" y1="30286" x2="31571" y2="30286"/>
                        <a14:backgroundMark x1="32143" y1="30000" x2="32143" y2="30000"/>
                        <a14:backgroundMark x1="28857" y1="33143" x2="28857" y2="33143"/>
                        <a14:backgroundMark x1="28143" y1="33429" x2="28143" y2="33429"/>
                        <a14:backgroundMark x1="45286" y1="47286" x2="45286" y2="47286"/>
                        <a14:backgroundMark x1="45286" y1="47286" x2="45286" y2="47857"/>
                        <a14:backgroundMark x1="45286" y1="48429" x2="43429" y2="46714"/>
                        <a14:backgroundMark x1="46000" y1="43143" x2="46000" y2="43143"/>
                        <a14:backgroundMark x1="50000" y1="47714" x2="50000" y2="47714"/>
                        <a14:backgroundMark x1="50000" y1="47714" x2="49714" y2="47143"/>
                        <a14:backgroundMark x1="14714" y1="66286" x2="16143" y2="68143"/>
                        <a14:backgroundMark x1="19429" y1="69571" x2="19429" y2="69571"/>
                        <a14:backgroundMark x1="18571" y1="69857" x2="17571" y2="70143"/>
                        <a14:backgroundMark x1="75457" y1="77236" x2="77286" y2="75286"/>
                        <a14:backgroundMark x1="78857" y1="76714" x2="75857" y2="73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5420" y="1571821"/>
            <a:ext cx="1908783" cy="19087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56BCE5-9E45-462C-9B76-DD4FD8E69004}"/>
              </a:ext>
            </a:extLst>
          </p:cNvPr>
          <p:cNvSpPr/>
          <p:nvPr/>
        </p:nvSpPr>
        <p:spPr>
          <a:xfrm>
            <a:off x="1006073" y="5149062"/>
            <a:ext cx="8223957" cy="100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D85B0-2BE3-4EEE-933E-26FA1E202A96}"/>
              </a:ext>
            </a:extLst>
          </p:cNvPr>
          <p:cNvSpPr txBox="1"/>
          <p:nvPr/>
        </p:nvSpPr>
        <p:spPr>
          <a:xfrm>
            <a:off x="1271536" y="5336053"/>
            <a:ext cx="7438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459D79"/>
                </a:solidFill>
              </a:rPr>
              <a:t>[</a:t>
            </a:r>
            <a:r>
              <a:rPr lang="en-US" altLang="ko-KR" sz="2400" dirty="0">
                <a:solidFill>
                  <a:srgbClr val="459D79"/>
                </a:solidFill>
              </a:rPr>
              <a:t> </a:t>
            </a:r>
            <a:r>
              <a:rPr lang="ko-KR" altLang="en-US" sz="2400" dirty="0">
                <a:solidFill>
                  <a:srgbClr val="459D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음악 데이터 분석</a:t>
            </a:r>
            <a:r>
              <a:rPr lang="en-US" altLang="ko-KR" sz="2400" dirty="0">
                <a:solidFill>
                  <a:srgbClr val="459D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400" dirty="0">
                <a:solidFill>
                  <a:srgbClr val="459D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459D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2400" dirty="0">
                <a:solidFill>
                  <a:srgbClr val="459D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음악 생성 프로젝트</a:t>
            </a:r>
            <a:r>
              <a:rPr lang="en-US" altLang="ko-KR" sz="4800" dirty="0">
                <a:solidFill>
                  <a:srgbClr val="459D79"/>
                </a:solidFill>
              </a:rPr>
              <a:t>]</a:t>
            </a:r>
            <a:endParaRPr lang="ko-KR" altLang="en-US" sz="4800" dirty="0">
              <a:solidFill>
                <a:srgbClr val="459D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8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40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9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4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1" grpId="0" animBg="1"/>
      <p:bldP spid="82" grpId="0" animBg="1"/>
      <p:bldP spid="85" grpId="0" animBg="1"/>
      <p:bldP spid="87" grpId="0"/>
      <p:bldP spid="88" grpId="0"/>
      <p:bldP spid="92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C49EE5F-5DAB-4042-AD9A-247C4FEFF60D}"/>
              </a:ext>
            </a:extLst>
          </p:cNvPr>
          <p:cNvSpPr/>
          <p:nvPr/>
        </p:nvSpPr>
        <p:spPr>
          <a:xfrm>
            <a:off x="4952322" y="1783834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462A13-C3FB-46CD-BE88-AB912F7035E4}"/>
              </a:ext>
            </a:extLst>
          </p:cNvPr>
          <p:cNvSpPr/>
          <p:nvPr/>
        </p:nvSpPr>
        <p:spPr>
          <a:xfrm>
            <a:off x="2044700" y="3098800"/>
            <a:ext cx="914400" cy="1206500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738FE-5C37-449C-BD34-CD828A9D1D36}"/>
              </a:ext>
            </a:extLst>
          </p:cNvPr>
          <p:cNvSpPr txBox="1"/>
          <p:nvPr/>
        </p:nvSpPr>
        <p:spPr>
          <a:xfrm>
            <a:off x="1971145" y="2707164"/>
            <a:ext cx="1061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ln w="25400">
                  <a:solidFill>
                    <a:srgbClr val="7EA80A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endParaRPr lang="ko-KR" altLang="en-US" sz="11500" dirty="0">
              <a:ln w="25400">
                <a:solidFill>
                  <a:srgbClr val="7EA80A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B2A211-F301-425B-BD57-846811B03A6E}"/>
              </a:ext>
            </a:extLst>
          </p:cNvPr>
          <p:cNvGrpSpPr/>
          <p:nvPr/>
        </p:nvGrpSpPr>
        <p:grpSpPr>
          <a:xfrm>
            <a:off x="5103538" y="3224192"/>
            <a:ext cx="4246700" cy="371514"/>
            <a:chOff x="1287325" y="2077901"/>
            <a:chExt cx="4246700" cy="3715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48E4AF-BAFC-40FC-A3B3-C6DD4ADDD713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개선사항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68F72F8-7E67-4ABF-9624-148BEBC870EC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2C8D4F-0E6D-4C62-92E5-E986436955FD}"/>
              </a:ext>
            </a:extLst>
          </p:cNvPr>
          <p:cNvGrpSpPr/>
          <p:nvPr/>
        </p:nvGrpSpPr>
        <p:grpSpPr>
          <a:xfrm>
            <a:off x="5103538" y="3843317"/>
            <a:ext cx="4246700" cy="371514"/>
            <a:chOff x="1287325" y="2077901"/>
            <a:chExt cx="4246700" cy="3715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A6760-0602-47E2-BAAA-AFAA3AEE0A36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결론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E23149E-4B0F-49AC-A255-1BDB639462FA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4C964D-48ED-487E-AD80-57C9CA4AE9CE}"/>
              </a:ext>
            </a:extLst>
          </p:cNvPr>
          <p:cNvGrpSpPr/>
          <p:nvPr/>
        </p:nvGrpSpPr>
        <p:grpSpPr>
          <a:xfrm>
            <a:off x="5103538" y="4462442"/>
            <a:ext cx="4246700" cy="371514"/>
            <a:chOff x="1287325" y="2077901"/>
            <a:chExt cx="4246700" cy="3715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93E029-C0AF-4C12-954F-CFA1E8D568E7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느낀점</a:t>
              </a:r>
              <a:endPara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2D86C34-D0AE-4850-B711-06C2994731F3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71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개선사항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154162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DD9EB4-C425-4ADF-AE46-50324693A679}"/>
              </a:ext>
            </a:extLst>
          </p:cNvPr>
          <p:cNvSpPr txBox="1"/>
          <p:nvPr/>
        </p:nvSpPr>
        <p:spPr>
          <a:xfrm>
            <a:off x="989415" y="1585020"/>
            <a:ext cx="84158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소리 데이터를 이용해서 장르 예측의 성능 향상을 위해 노력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가사가 뒷부분으로 갈수록 결과가 이상하게 나오는 부분을 개선할 필요가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장르와 </a:t>
            </a:r>
            <a:r>
              <a:rPr lang="ko-KR" altLang="en-US" dirty="0" err="1"/>
              <a:t>곡제목</a:t>
            </a:r>
            <a:r>
              <a:rPr lang="ko-KR" altLang="en-US" dirty="0"/>
              <a:t> 데이터를 많이 수집해서 </a:t>
            </a:r>
            <a:r>
              <a:rPr lang="ko-KR" altLang="en-US" dirty="0" err="1"/>
              <a:t>과적합된</a:t>
            </a:r>
            <a:r>
              <a:rPr lang="ko-KR" altLang="en-US" dirty="0"/>
              <a:t> 것을 막기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en-US" altLang="ko-KR" dirty="0" err="1"/>
              <a:t>fastapi</a:t>
            </a:r>
            <a:r>
              <a:rPr lang="ko-KR" altLang="en-US" dirty="0" err="1"/>
              <a:t>를</a:t>
            </a:r>
            <a:r>
              <a:rPr lang="ko-KR" altLang="en-US" dirty="0"/>
              <a:t> 로컬에서는 구현했으나 </a:t>
            </a:r>
            <a:r>
              <a:rPr lang="ko-KR" altLang="en-US" dirty="0" err="1"/>
              <a:t>도커</a:t>
            </a:r>
            <a:r>
              <a:rPr lang="ko-KR" altLang="en-US" dirty="0"/>
              <a:t> 이미지 용량이 커서 배포를 하지 못함</a:t>
            </a:r>
            <a:endParaRPr lang="en-US" altLang="ko-KR" dirty="0"/>
          </a:p>
          <a:p>
            <a:r>
              <a:rPr lang="ko-KR" altLang="en-US" dirty="0"/>
              <a:t>추후에 성능을 좀 더 좋게 만든 후 이미지 최적화를 해서 배포한 후 웹에서도 볼 수 있게끔 하고 싶음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분석 데이터가 적어서 아쉬움</a:t>
            </a:r>
            <a:r>
              <a:rPr lang="en-US" altLang="ko-KR" dirty="0"/>
              <a:t>, </a:t>
            </a:r>
            <a:r>
              <a:rPr lang="ko-KR" altLang="en-US"/>
              <a:t>추가로 데이터를 많이 수집하면 좋을 것 같음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4329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느낀점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865622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 err="1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느낀점</a:t>
            </a:r>
            <a:endParaRPr lang="ko-KR" altLang="en-US" sz="2400" spc="-150" dirty="0">
              <a:solidFill>
                <a:srgbClr val="304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DD9EB4-C425-4ADF-AE46-50324693A679}"/>
              </a:ext>
            </a:extLst>
          </p:cNvPr>
          <p:cNvSpPr txBox="1"/>
          <p:nvPr/>
        </p:nvSpPr>
        <p:spPr>
          <a:xfrm>
            <a:off x="989415" y="1585020"/>
            <a:ext cx="83374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이혜원 </a:t>
            </a:r>
            <a:r>
              <a:rPr lang="en-US" altLang="ko-KR" dirty="0"/>
              <a:t>- </a:t>
            </a:r>
            <a:r>
              <a:rPr lang="ko-KR" altLang="en-US" dirty="0"/>
              <a:t>프로젝트를 하면서 관심있는 주제인 </a:t>
            </a:r>
            <a:endParaRPr lang="en-US" altLang="ko-KR" dirty="0"/>
          </a:p>
          <a:p>
            <a:r>
              <a:rPr lang="ko-KR" altLang="en-US" dirty="0"/>
              <a:t>음악 관련 데이터를 이용해 </a:t>
            </a:r>
            <a:r>
              <a:rPr lang="en-US" altLang="ko-KR" dirty="0"/>
              <a:t>NLP</a:t>
            </a:r>
            <a:r>
              <a:rPr lang="ko-KR" altLang="en-US" dirty="0"/>
              <a:t>를 경험해볼 수 있어서 재미있었습니다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PLM </a:t>
            </a:r>
            <a:r>
              <a:rPr lang="ko-KR" altLang="en-US" dirty="0"/>
              <a:t>모델을 이용해서 </a:t>
            </a:r>
            <a:r>
              <a:rPr lang="ko-KR" altLang="en-US" dirty="0" err="1"/>
              <a:t>파인튜닝을</a:t>
            </a:r>
            <a:r>
              <a:rPr lang="ko-KR" altLang="en-US" dirty="0"/>
              <a:t> 하기 위한 과정에서 </a:t>
            </a:r>
            <a:endParaRPr lang="en-US" altLang="ko-KR" dirty="0"/>
          </a:p>
          <a:p>
            <a:r>
              <a:rPr lang="ko-KR" altLang="en-US" dirty="0"/>
              <a:t>수많은 에러를 만났고 에러들을 해결해가면서 </a:t>
            </a:r>
            <a:endParaRPr lang="en-US" altLang="ko-KR" dirty="0"/>
          </a:p>
          <a:p>
            <a:r>
              <a:rPr lang="ko-KR" altLang="en-US" dirty="0"/>
              <a:t>배운 점이 참 많은 것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박주원 </a:t>
            </a:r>
            <a:r>
              <a:rPr lang="en-US" altLang="ko-KR" dirty="0"/>
              <a:t>- </a:t>
            </a:r>
            <a:r>
              <a:rPr lang="ko-KR" altLang="en-US" dirty="0"/>
              <a:t>이번 프로젝트를 통해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막연히 듣던 음악의 패턴을 발견할 수 있어 즐거웠습니다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이론적인 개념을 현실 데이터에 적용하면서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배운 내용을 실전에서 활용할 수 있었던 점이 흥미로웠습니다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부족한 시간과 아직 오디오 분석을 배우지 못해 보다 심도 있는 분석을 수행하지 못한 점은 아쉬웠으나</a:t>
            </a:r>
            <a:r>
              <a:rPr lang="en-US" altLang="ko-KR" dirty="0"/>
              <a:t>, </a:t>
            </a:r>
            <a:r>
              <a:rPr lang="ko-KR" altLang="en-US" dirty="0"/>
              <a:t>다음 프로젝트에서 이 부분을 보완할 예정입니다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0613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9508F9-B394-404F-84A3-24F1C1582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" y="2113"/>
            <a:ext cx="9901594" cy="6855887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1CF3675A-E7B0-4FE5-BB5A-06AC47F8B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8418" y="2122246"/>
            <a:ext cx="351779" cy="364808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FA8CA59F-7296-4603-9B61-7D79943CA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2172" y="3594924"/>
            <a:ext cx="220079" cy="31789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06CCE8D9-341E-44EE-8842-75ADADA50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883" y="3782445"/>
            <a:ext cx="256760" cy="31789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C137A93-3C3D-469F-884D-C10C94634F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8401" y="5374916"/>
            <a:ext cx="389213" cy="35029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8A98F49-79BF-4229-A6CC-91ED3B039B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96854" y="3579176"/>
            <a:ext cx="1909146" cy="143805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DC2BAEA-D880-42EE-BEE6-9FF0F97DD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490149"/>
            <a:ext cx="5026785" cy="176913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042746-ADEB-4779-9C57-8FD4197957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9338" y="4671877"/>
            <a:ext cx="151511" cy="3939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84C914-003A-4A45-A52A-CB9B551F9F19}"/>
              </a:ext>
            </a:extLst>
          </p:cNvPr>
          <p:cNvSpPr/>
          <p:nvPr/>
        </p:nvSpPr>
        <p:spPr>
          <a:xfrm>
            <a:off x="1071098" y="5317100"/>
            <a:ext cx="1768240" cy="237539"/>
          </a:xfrm>
          <a:prstGeom prst="rect">
            <a:avLst/>
          </a:prstGeom>
          <a:solidFill>
            <a:srgbClr val="81A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박주원</a:t>
            </a:r>
            <a:r>
              <a:rPr lang="en-US" altLang="ko-KR" dirty="0"/>
              <a:t>, </a:t>
            </a:r>
            <a:r>
              <a:rPr lang="ko-KR" altLang="en-US" dirty="0"/>
              <a:t>이혜원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1779F7-2C22-406C-ACE7-9D235E2E812D}"/>
              </a:ext>
            </a:extLst>
          </p:cNvPr>
          <p:cNvSpPr/>
          <p:nvPr/>
        </p:nvSpPr>
        <p:spPr>
          <a:xfrm>
            <a:off x="866348" y="5199174"/>
            <a:ext cx="1981333" cy="473390"/>
          </a:xfrm>
          <a:prstGeom prst="rect">
            <a:avLst/>
          </a:prstGeom>
          <a:solidFill>
            <a:srgbClr val="81A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00AD5-4EBD-4912-A5F3-733DE650AE5E}"/>
              </a:ext>
            </a:extLst>
          </p:cNvPr>
          <p:cNvSpPr txBox="1"/>
          <p:nvPr/>
        </p:nvSpPr>
        <p:spPr>
          <a:xfrm>
            <a:off x="1062755" y="5275830"/>
            <a:ext cx="176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박주원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이혜원</a:t>
            </a:r>
          </a:p>
        </p:txBody>
      </p:sp>
    </p:spTree>
    <p:extLst>
      <p:ext uri="{BB962C8B-B14F-4D97-AF65-F5344CB8AC3E}">
        <p14:creationId xmlns:p14="http://schemas.microsoft.com/office/powerpoint/2010/main" val="29565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16 -1.85185E-6 L -0.00016 0.00926 L -0.00016 -1.85185E-6 Z " pathEditMode="relative" rAng="0" ptsTypes="AAA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6 1.85185E-6 L -0.00016 0.00926 L -0.00016 1.85185E-6 Z " pathEditMode="relative" rAng="0" ptsTypes="AAA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6 1.11111E-6 L -0.00016 0.00926 L -0.00016 1.11111E-6 Z " pathEditMode="relative" rAng="0" ptsTypes="AAA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6 -1.11111E-6 L -0.00016 0.00926 L -0.00016 -1.11111E-6 Z " pathEditMode="relative" rAng="0" ptsTypes="AAA">
                                      <p:cBhvr>
                                        <p:cTn id="2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16 7.40741E-7 L -0.00016 0.00926 L -0.00016 7.40741E-7 Z " pathEditMode="relative" rAng="0" ptsTypes="AAA">
                                      <p:cBhvr>
                                        <p:cTn id="3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11413AE-DE0D-4230-9054-EF15C1093DDF}"/>
              </a:ext>
            </a:extLst>
          </p:cNvPr>
          <p:cNvSpPr/>
          <p:nvPr/>
        </p:nvSpPr>
        <p:spPr>
          <a:xfrm>
            <a:off x="1519045" y="4091784"/>
            <a:ext cx="3148055" cy="2098703"/>
          </a:xfrm>
          <a:custGeom>
            <a:avLst/>
            <a:gdLst>
              <a:gd name="connsiteX0" fmla="*/ 0 w 3788144"/>
              <a:gd name="connsiteY0" fmla="*/ 0 h 2525429"/>
              <a:gd name="connsiteX1" fmla="*/ 3367231 w 3788144"/>
              <a:gd name="connsiteY1" fmla="*/ 0 h 2525429"/>
              <a:gd name="connsiteX2" fmla="*/ 3788144 w 3788144"/>
              <a:gd name="connsiteY2" fmla="*/ 420913 h 2525429"/>
              <a:gd name="connsiteX3" fmla="*/ 3788144 w 3788144"/>
              <a:gd name="connsiteY3" fmla="*/ 2525429 h 2525429"/>
              <a:gd name="connsiteX4" fmla="*/ 0 w 3788144"/>
              <a:gd name="connsiteY4" fmla="*/ 2525429 h 2525429"/>
              <a:gd name="connsiteX5" fmla="*/ 0 w 3788144"/>
              <a:gd name="connsiteY5" fmla="*/ 0 h 252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8144" h="2525429">
                <a:moveTo>
                  <a:pt x="3788144" y="2525429"/>
                </a:moveTo>
                <a:lnTo>
                  <a:pt x="420913" y="2525429"/>
                </a:lnTo>
                <a:cubicBezTo>
                  <a:pt x="188449" y="2525429"/>
                  <a:pt x="0" y="2336980"/>
                  <a:pt x="0" y="2104516"/>
                </a:cubicBezTo>
                <a:lnTo>
                  <a:pt x="0" y="0"/>
                </a:lnTo>
                <a:lnTo>
                  <a:pt x="3788144" y="0"/>
                </a:lnTo>
                <a:lnTo>
                  <a:pt x="3788144" y="2525429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937173" rIns="305816" bIns="305816" numCol="1" spcCol="1270" anchor="ctr" anchorCtr="0">
            <a:noAutofit/>
          </a:bodyPr>
          <a:lstStyle/>
          <a:p>
            <a:pPr lvl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가사와 제목</a:t>
            </a:r>
            <a:endParaRPr lang="en-US" altLang="ko-KR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생성</a:t>
            </a: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3A7A6A42-5A21-485E-AB74-55D9E6C823EB}"/>
              </a:ext>
            </a:extLst>
          </p:cNvPr>
          <p:cNvSpPr/>
          <p:nvPr/>
        </p:nvSpPr>
        <p:spPr>
          <a:xfrm>
            <a:off x="5283053" y="4032751"/>
            <a:ext cx="3148056" cy="2098704"/>
          </a:xfrm>
          <a:custGeom>
            <a:avLst/>
            <a:gdLst>
              <a:gd name="connsiteX0" fmla="*/ 0 w 2525429"/>
              <a:gd name="connsiteY0" fmla="*/ 0 h 3788144"/>
              <a:gd name="connsiteX1" fmla="*/ 2104516 w 2525429"/>
              <a:gd name="connsiteY1" fmla="*/ 0 h 3788144"/>
              <a:gd name="connsiteX2" fmla="*/ 2525429 w 2525429"/>
              <a:gd name="connsiteY2" fmla="*/ 420913 h 3788144"/>
              <a:gd name="connsiteX3" fmla="*/ 2525429 w 2525429"/>
              <a:gd name="connsiteY3" fmla="*/ 3788144 h 3788144"/>
              <a:gd name="connsiteX4" fmla="*/ 0 w 2525429"/>
              <a:gd name="connsiteY4" fmla="*/ 3788144 h 3788144"/>
              <a:gd name="connsiteX5" fmla="*/ 0 w 2525429"/>
              <a:gd name="connsiteY5" fmla="*/ 0 h 37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5429" h="3788144">
                <a:moveTo>
                  <a:pt x="2525429" y="1"/>
                </a:moveTo>
                <a:lnTo>
                  <a:pt x="2525429" y="3156774"/>
                </a:lnTo>
                <a:cubicBezTo>
                  <a:pt x="2525429" y="3505470"/>
                  <a:pt x="2399796" y="3788143"/>
                  <a:pt x="2244820" y="3788143"/>
                </a:cubicBezTo>
                <a:lnTo>
                  <a:pt x="0" y="3788143"/>
                </a:lnTo>
                <a:lnTo>
                  <a:pt x="0" y="1"/>
                </a:lnTo>
                <a:lnTo>
                  <a:pt x="2525429" y="1"/>
                </a:lnTo>
                <a:close/>
              </a:path>
            </a:pathLst>
          </a:custGeom>
          <a:solidFill>
            <a:srgbClr val="459D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937173" rIns="305817" bIns="305817" numCol="1" spcCol="1270" anchor="ctr" anchorCtr="0">
            <a:noAutofit/>
          </a:bodyPr>
          <a:lstStyle/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프로젝트 목적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EAF0EC-332B-478C-ADCE-2DF080725B48}"/>
              </a:ext>
            </a:extLst>
          </p:cNvPr>
          <p:cNvGrpSpPr/>
          <p:nvPr/>
        </p:nvGrpSpPr>
        <p:grpSpPr>
          <a:xfrm>
            <a:off x="-8390" y="6577234"/>
            <a:ext cx="9914389" cy="288189"/>
            <a:chOff x="224968" y="6333953"/>
            <a:chExt cx="11742060" cy="288189"/>
          </a:xfrm>
        </p:grpSpPr>
        <p:sp>
          <p:nvSpPr>
            <p:cNvPr id="39" name="사각형: 둥근 한쪽 모서리 38">
              <a:extLst>
                <a:ext uri="{FF2B5EF4-FFF2-40B4-BE49-F238E27FC236}">
                  <a16:creationId xmlns:a16="http://schemas.microsoft.com/office/drawing/2014/main" id="{7C1CD87C-4D9E-4C10-B387-72561FCA760D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사각형: 둥근 한쪽 모서리 39">
              <a:extLst>
                <a:ext uri="{FF2B5EF4-FFF2-40B4-BE49-F238E27FC236}">
                  <a16:creationId xmlns:a16="http://schemas.microsoft.com/office/drawing/2014/main" id="{00AF3FE5-94AE-4E42-866D-F7AA0256872B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32CBB39-4E52-40F6-A199-8C734CE6F5C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ECBE5C7-7221-456B-8EA8-289E82DBF845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FD39651D-92A4-4DA2-AD82-1BBCF11FE5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B284949E-1060-4F3A-AC3C-B0BCABAD6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07527CD2-300F-49F2-9CA4-1F6940E01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id="{C7171C4F-B728-441E-992A-E5431ED94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F8E459E0-26CB-4328-B971-89B1DF46D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5A373D9D-55E3-4ACA-9788-E38C0E2C4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1">
                <a:extLst>
                  <a:ext uri="{FF2B5EF4-FFF2-40B4-BE49-F238E27FC236}">
                    <a16:creationId xmlns:a16="http://schemas.microsoft.com/office/drawing/2014/main" id="{AFE20C9A-E5C5-441D-8284-F28E4CA41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32FF239-42B1-4B0E-93E8-7FE93541ECD0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A9E9240-3D37-4FC1-90E6-76EFEF671E76}"/>
                </a:ext>
              </a:extLst>
            </p:cNvPr>
            <p:cNvSpPr/>
            <p:nvPr/>
          </p:nvSpPr>
          <p:spPr>
            <a:xfrm>
              <a:off x="322851" y="6382534"/>
              <a:ext cx="282121" cy="189276"/>
            </a:xfrm>
            <a:prstGeom prst="roundRect">
              <a:avLst/>
            </a:prstGeom>
            <a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B13C637-06BF-4D9C-9A99-CB4D93F0DA42}"/>
                </a:ext>
              </a:extLst>
            </p:cNvPr>
            <p:cNvSpPr/>
            <p:nvPr/>
          </p:nvSpPr>
          <p:spPr>
            <a:xfrm>
              <a:off x="616416" y="6338085"/>
              <a:ext cx="8100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BTS</a:t>
              </a: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Butter</a:t>
              </a:r>
            </a:p>
            <a:p>
              <a:pPr>
                <a:defRPr/>
              </a:pP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2021. 05. 21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6457353-3581-413D-BB68-7DCE665262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31D5F669-F06B-4242-BCBB-0A0E4BB4E6EB}"/>
                </a:ext>
              </a:extLst>
            </p:cNvPr>
            <p:cNvSpPr/>
            <p:nvPr/>
          </p:nvSpPr>
          <p:spPr>
            <a:xfrm rot="5400000">
              <a:off x="1985942" y="6422448"/>
              <a:ext cx="116650" cy="10056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같음 기호 48">
              <a:extLst>
                <a:ext uri="{FF2B5EF4-FFF2-40B4-BE49-F238E27FC236}">
                  <a16:creationId xmlns:a16="http://schemas.microsoft.com/office/drawing/2014/main" id="{B4C12899-DBED-4993-8E8C-EEB284A98AF6}"/>
                </a:ext>
              </a:extLst>
            </p:cNvPr>
            <p:cNvSpPr/>
            <p:nvPr/>
          </p:nvSpPr>
          <p:spPr>
            <a:xfrm rot="5400000">
              <a:off x="1794719" y="6426142"/>
              <a:ext cx="152964" cy="100560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98FE2A37-66A5-42D7-8FCC-D14FD71FE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7034B9B4-13C7-46A3-A71F-6F27110CA1FE}"/>
              </a:ext>
            </a:extLst>
          </p:cNvPr>
          <p:cNvSpPr/>
          <p:nvPr/>
        </p:nvSpPr>
        <p:spPr>
          <a:xfrm rot="5400000">
            <a:off x="-1515155" y="3816177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7">
              <a:grayscl/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32EF5615-77E3-4E08-A616-3F799E11DB90}"/>
              </a:ext>
            </a:extLst>
          </p:cNvPr>
          <p:cNvSpPr/>
          <p:nvPr/>
        </p:nvSpPr>
        <p:spPr>
          <a:xfrm rot="5400000">
            <a:off x="7948521" y="3816177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9">
              <a:grayscl/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F7F524A-C3DB-480F-B69D-F0F5926625D7}"/>
              </a:ext>
            </a:extLst>
          </p:cNvPr>
          <p:cNvSpPr/>
          <p:nvPr/>
        </p:nvSpPr>
        <p:spPr>
          <a:xfrm>
            <a:off x="1519044" y="1538024"/>
            <a:ext cx="3148056" cy="2098704"/>
          </a:xfrm>
          <a:custGeom>
            <a:avLst/>
            <a:gdLst>
              <a:gd name="connsiteX0" fmla="*/ 0 w 2525429"/>
              <a:gd name="connsiteY0" fmla="*/ 0 h 3788144"/>
              <a:gd name="connsiteX1" fmla="*/ 2104516 w 2525429"/>
              <a:gd name="connsiteY1" fmla="*/ 0 h 3788144"/>
              <a:gd name="connsiteX2" fmla="*/ 2525429 w 2525429"/>
              <a:gd name="connsiteY2" fmla="*/ 420913 h 3788144"/>
              <a:gd name="connsiteX3" fmla="*/ 2525429 w 2525429"/>
              <a:gd name="connsiteY3" fmla="*/ 3788144 h 3788144"/>
              <a:gd name="connsiteX4" fmla="*/ 0 w 2525429"/>
              <a:gd name="connsiteY4" fmla="*/ 3788144 h 3788144"/>
              <a:gd name="connsiteX5" fmla="*/ 0 w 2525429"/>
              <a:gd name="connsiteY5" fmla="*/ 0 h 37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5429" h="3788144">
                <a:moveTo>
                  <a:pt x="0" y="3788143"/>
                </a:moveTo>
                <a:lnTo>
                  <a:pt x="0" y="631370"/>
                </a:lnTo>
                <a:cubicBezTo>
                  <a:pt x="0" y="282674"/>
                  <a:pt x="125633" y="1"/>
                  <a:pt x="280609" y="1"/>
                </a:cubicBezTo>
                <a:lnTo>
                  <a:pt x="2525429" y="1"/>
                </a:lnTo>
                <a:lnTo>
                  <a:pt x="2525429" y="3788143"/>
                </a:lnTo>
                <a:lnTo>
                  <a:pt x="0" y="3788143"/>
                </a:lnTo>
                <a:close/>
              </a:path>
            </a:pathLst>
          </a:custGeom>
          <a:solidFill>
            <a:srgbClr val="459D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305817" rIns="305817" bIns="937173" numCol="1" spcCol="1270" anchor="ctr" anchorCtr="0">
            <a:noAutofit/>
          </a:bodyPr>
          <a:lstStyle/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3600" dirty="0"/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음악 </a:t>
            </a:r>
            <a:endParaRPr lang="en-US" altLang="ko-KR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</a:t>
            </a:r>
            <a:endParaRPr lang="en-US" altLang="ko-KR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3FC500D4-4CD4-42EC-AAC7-4503E899335D}"/>
              </a:ext>
            </a:extLst>
          </p:cNvPr>
          <p:cNvSpPr/>
          <p:nvPr/>
        </p:nvSpPr>
        <p:spPr>
          <a:xfrm>
            <a:off x="5283053" y="1570550"/>
            <a:ext cx="3148055" cy="2098703"/>
          </a:xfrm>
          <a:custGeom>
            <a:avLst/>
            <a:gdLst>
              <a:gd name="connsiteX0" fmla="*/ 0 w 3788144"/>
              <a:gd name="connsiteY0" fmla="*/ 0 h 2525429"/>
              <a:gd name="connsiteX1" fmla="*/ 3367231 w 3788144"/>
              <a:gd name="connsiteY1" fmla="*/ 0 h 2525429"/>
              <a:gd name="connsiteX2" fmla="*/ 3788144 w 3788144"/>
              <a:gd name="connsiteY2" fmla="*/ 420913 h 2525429"/>
              <a:gd name="connsiteX3" fmla="*/ 3788144 w 3788144"/>
              <a:gd name="connsiteY3" fmla="*/ 2525429 h 2525429"/>
              <a:gd name="connsiteX4" fmla="*/ 0 w 3788144"/>
              <a:gd name="connsiteY4" fmla="*/ 2525429 h 2525429"/>
              <a:gd name="connsiteX5" fmla="*/ 0 w 3788144"/>
              <a:gd name="connsiteY5" fmla="*/ 0 h 252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8144" h="2525429">
                <a:moveTo>
                  <a:pt x="0" y="0"/>
                </a:moveTo>
                <a:lnTo>
                  <a:pt x="3367231" y="0"/>
                </a:lnTo>
                <a:cubicBezTo>
                  <a:pt x="3599695" y="0"/>
                  <a:pt x="3788144" y="188449"/>
                  <a:pt x="3788144" y="420913"/>
                </a:cubicBezTo>
                <a:lnTo>
                  <a:pt x="3788144" y="2525429"/>
                </a:lnTo>
                <a:lnTo>
                  <a:pt x="0" y="2525429"/>
                </a:lnTo>
                <a:lnTo>
                  <a:pt x="0" y="0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305816" rIns="305816" bIns="937173" numCol="1" spcCol="1270" anchor="ctr" anchorCtr="0">
            <a:noAutofit/>
          </a:bodyPr>
          <a:lstStyle/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4300" kern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4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r>
              <a:rPr lang="ko-KR" altLang="en-US" sz="4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기반 </a:t>
            </a:r>
            <a:endParaRPr lang="en-US" altLang="ko-KR" sz="4300" kern="12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3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장르 예측</a:t>
            </a:r>
            <a:endParaRPr lang="ko-KR" altLang="en-US" sz="4300" kern="12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C293FA58-90A1-44B9-8943-49E968F67A82}"/>
              </a:ext>
            </a:extLst>
          </p:cNvPr>
          <p:cNvSpPr/>
          <p:nvPr/>
        </p:nvSpPr>
        <p:spPr>
          <a:xfrm>
            <a:off x="4008583" y="3355822"/>
            <a:ext cx="1888833" cy="1049351"/>
          </a:xfrm>
          <a:custGeom>
            <a:avLst/>
            <a:gdLst>
              <a:gd name="connsiteX0" fmla="*/ 0 w 2272886"/>
              <a:gd name="connsiteY0" fmla="*/ 210457 h 1262714"/>
              <a:gd name="connsiteX1" fmla="*/ 210457 w 2272886"/>
              <a:gd name="connsiteY1" fmla="*/ 0 h 1262714"/>
              <a:gd name="connsiteX2" fmla="*/ 2062429 w 2272886"/>
              <a:gd name="connsiteY2" fmla="*/ 0 h 1262714"/>
              <a:gd name="connsiteX3" fmla="*/ 2272886 w 2272886"/>
              <a:gd name="connsiteY3" fmla="*/ 210457 h 1262714"/>
              <a:gd name="connsiteX4" fmla="*/ 2272886 w 2272886"/>
              <a:gd name="connsiteY4" fmla="*/ 1052257 h 1262714"/>
              <a:gd name="connsiteX5" fmla="*/ 2062429 w 2272886"/>
              <a:gd name="connsiteY5" fmla="*/ 1262714 h 1262714"/>
              <a:gd name="connsiteX6" fmla="*/ 210457 w 2272886"/>
              <a:gd name="connsiteY6" fmla="*/ 1262714 h 1262714"/>
              <a:gd name="connsiteX7" fmla="*/ 0 w 2272886"/>
              <a:gd name="connsiteY7" fmla="*/ 1052257 h 1262714"/>
              <a:gd name="connsiteX8" fmla="*/ 0 w 2272886"/>
              <a:gd name="connsiteY8" fmla="*/ 210457 h 126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2886" h="1262714">
                <a:moveTo>
                  <a:pt x="0" y="210457"/>
                </a:moveTo>
                <a:cubicBezTo>
                  <a:pt x="0" y="94225"/>
                  <a:pt x="94225" y="0"/>
                  <a:pt x="210457" y="0"/>
                </a:cubicBezTo>
                <a:lnTo>
                  <a:pt x="2062429" y="0"/>
                </a:lnTo>
                <a:cubicBezTo>
                  <a:pt x="2178661" y="0"/>
                  <a:pt x="2272886" y="94225"/>
                  <a:pt x="2272886" y="210457"/>
                </a:cubicBezTo>
                <a:lnTo>
                  <a:pt x="2272886" y="1052257"/>
                </a:lnTo>
                <a:cubicBezTo>
                  <a:pt x="2272886" y="1168489"/>
                  <a:pt x="2178661" y="1262714"/>
                  <a:pt x="2062429" y="1262714"/>
                </a:cubicBezTo>
                <a:lnTo>
                  <a:pt x="210457" y="1262714"/>
                </a:lnTo>
                <a:cubicBezTo>
                  <a:pt x="94225" y="1262714"/>
                  <a:pt x="0" y="1168489"/>
                  <a:pt x="0" y="1052257"/>
                </a:cubicBezTo>
                <a:lnTo>
                  <a:pt x="0" y="210457"/>
                </a:lnTo>
                <a:close/>
              </a:path>
            </a:pathLst>
          </a:custGeom>
          <a:solidFill>
            <a:srgbClr val="81AA1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5471" tIns="225471" rIns="225471" bIns="225471" numCol="1" spcCol="1270" anchor="ctr" anchorCtr="0">
            <a:noAutofit/>
          </a:bodyPr>
          <a:lstStyle/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300" kern="1200" dirty="0"/>
              <a:t>목적</a:t>
            </a: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AE9B6B9F-71D0-49BA-AAC9-528235A13BAC}"/>
              </a:ext>
            </a:extLst>
          </p:cNvPr>
          <p:cNvSpPr/>
          <p:nvPr/>
        </p:nvSpPr>
        <p:spPr>
          <a:xfrm>
            <a:off x="1519045" y="4091784"/>
            <a:ext cx="3148055" cy="2098703"/>
          </a:xfrm>
          <a:custGeom>
            <a:avLst/>
            <a:gdLst>
              <a:gd name="connsiteX0" fmla="*/ 0 w 3788144"/>
              <a:gd name="connsiteY0" fmla="*/ 0 h 2525429"/>
              <a:gd name="connsiteX1" fmla="*/ 3367231 w 3788144"/>
              <a:gd name="connsiteY1" fmla="*/ 0 h 2525429"/>
              <a:gd name="connsiteX2" fmla="*/ 3788144 w 3788144"/>
              <a:gd name="connsiteY2" fmla="*/ 420913 h 2525429"/>
              <a:gd name="connsiteX3" fmla="*/ 3788144 w 3788144"/>
              <a:gd name="connsiteY3" fmla="*/ 2525429 h 2525429"/>
              <a:gd name="connsiteX4" fmla="*/ 0 w 3788144"/>
              <a:gd name="connsiteY4" fmla="*/ 2525429 h 2525429"/>
              <a:gd name="connsiteX5" fmla="*/ 0 w 3788144"/>
              <a:gd name="connsiteY5" fmla="*/ 0 h 252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8144" h="2525429">
                <a:moveTo>
                  <a:pt x="3788144" y="2525429"/>
                </a:moveTo>
                <a:lnTo>
                  <a:pt x="420913" y="2525429"/>
                </a:lnTo>
                <a:cubicBezTo>
                  <a:pt x="188449" y="2525429"/>
                  <a:pt x="0" y="2336980"/>
                  <a:pt x="0" y="2104516"/>
                </a:cubicBezTo>
                <a:lnTo>
                  <a:pt x="0" y="0"/>
                </a:lnTo>
                <a:lnTo>
                  <a:pt x="3788144" y="0"/>
                </a:lnTo>
                <a:lnTo>
                  <a:pt x="3788144" y="2525429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937173" rIns="305816" bIns="305816" numCol="1" spcCol="1270" anchor="ctr" anchorCtr="0">
            <a:noAutofit/>
          </a:bodyPr>
          <a:lstStyle/>
          <a:p>
            <a:pPr lvl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가사와 제목</a:t>
            </a:r>
            <a:endParaRPr lang="en-US" altLang="ko-KR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생성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550CAEC-DA66-4520-88ED-2D7B1904A069}"/>
              </a:ext>
            </a:extLst>
          </p:cNvPr>
          <p:cNvSpPr/>
          <p:nvPr/>
        </p:nvSpPr>
        <p:spPr>
          <a:xfrm>
            <a:off x="5283053" y="4032751"/>
            <a:ext cx="3148056" cy="2098704"/>
          </a:xfrm>
          <a:custGeom>
            <a:avLst/>
            <a:gdLst>
              <a:gd name="connsiteX0" fmla="*/ 0 w 2525429"/>
              <a:gd name="connsiteY0" fmla="*/ 0 h 3788144"/>
              <a:gd name="connsiteX1" fmla="*/ 2104516 w 2525429"/>
              <a:gd name="connsiteY1" fmla="*/ 0 h 3788144"/>
              <a:gd name="connsiteX2" fmla="*/ 2525429 w 2525429"/>
              <a:gd name="connsiteY2" fmla="*/ 420913 h 3788144"/>
              <a:gd name="connsiteX3" fmla="*/ 2525429 w 2525429"/>
              <a:gd name="connsiteY3" fmla="*/ 3788144 h 3788144"/>
              <a:gd name="connsiteX4" fmla="*/ 0 w 2525429"/>
              <a:gd name="connsiteY4" fmla="*/ 3788144 h 3788144"/>
              <a:gd name="connsiteX5" fmla="*/ 0 w 2525429"/>
              <a:gd name="connsiteY5" fmla="*/ 0 h 37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5429" h="3788144">
                <a:moveTo>
                  <a:pt x="2525429" y="1"/>
                </a:moveTo>
                <a:lnTo>
                  <a:pt x="2525429" y="3156774"/>
                </a:lnTo>
                <a:cubicBezTo>
                  <a:pt x="2525429" y="3505470"/>
                  <a:pt x="2399796" y="3788143"/>
                  <a:pt x="2244820" y="3788143"/>
                </a:cubicBezTo>
                <a:lnTo>
                  <a:pt x="0" y="3788143"/>
                </a:lnTo>
                <a:lnTo>
                  <a:pt x="0" y="1"/>
                </a:lnTo>
                <a:lnTo>
                  <a:pt x="2525429" y="1"/>
                </a:lnTo>
                <a:close/>
              </a:path>
            </a:pathLst>
          </a:custGeom>
          <a:solidFill>
            <a:srgbClr val="459D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937173" rIns="305817" bIns="305817" numCol="1" spcCol="1270" anchor="ctr" anchorCtr="0">
            <a:noAutofit/>
          </a:bodyPr>
          <a:lstStyle/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공부</a:t>
            </a: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B1177420-5EFA-4319-AFE4-17A76132B009}"/>
              </a:ext>
            </a:extLst>
          </p:cNvPr>
          <p:cNvSpPr/>
          <p:nvPr/>
        </p:nvSpPr>
        <p:spPr>
          <a:xfrm>
            <a:off x="1519044" y="1538024"/>
            <a:ext cx="3148056" cy="2098704"/>
          </a:xfrm>
          <a:custGeom>
            <a:avLst/>
            <a:gdLst>
              <a:gd name="connsiteX0" fmla="*/ 0 w 2525429"/>
              <a:gd name="connsiteY0" fmla="*/ 0 h 3788144"/>
              <a:gd name="connsiteX1" fmla="*/ 2104516 w 2525429"/>
              <a:gd name="connsiteY1" fmla="*/ 0 h 3788144"/>
              <a:gd name="connsiteX2" fmla="*/ 2525429 w 2525429"/>
              <a:gd name="connsiteY2" fmla="*/ 420913 h 3788144"/>
              <a:gd name="connsiteX3" fmla="*/ 2525429 w 2525429"/>
              <a:gd name="connsiteY3" fmla="*/ 3788144 h 3788144"/>
              <a:gd name="connsiteX4" fmla="*/ 0 w 2525429"/>
              <a:gd name="connsiteY4" fmla="*/ 3788144 h 3788144"/>
              <a:gd name="connsiteX5" fmla="*/ 0 w 2525429"/>
              <a:gd name="connsiteY5" fmla="*/ 0 h 37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5429" h="3788144">
                <a:moveTo>
                  <a:pt x="0" y="3788143"/>
                </a:moveTo>
                <a:lnTo>
                  <a:pt x="0" y="631370"/>
                </a:lnTo>
                <a:cubicBezTo>
                  <a:pt x="0" y="282674"/>
                  <a:pt x="125633" y="1"/>
                  <a:pt x="280609" y="1"/>
                </a:cubicBezTo>
                <a:lnTo>
                  <a:pt x="2525429" y="1"/>
                </a:lnTo>
                <a:lnTo>
                  <a:pt x="2525429" y="3788143"/>
                </a:lnTo>
                <a:lnTo>
                  <a:pt x="0" y="3788143"/>
                </a:lnTo>
                <a:close/>
              </a:path>
            </a:pathLst>
          </a:custGeom>
          <a:solidFill>
            <a:srgbClr val="459D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305817" rIns="305817" bIns="937173" numCol="1" spcCol="1270" anchor="ctr" anchorCtr="0">
            <a:noAutofit/>
          </a:bodyPr>
          <a:lstStyle/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3600" dirty="0"/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음악 </a:t>
            </a:r>
            <a:endParaRPr lang="en-US" altLang="ko-KR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</a:t>
            </a:r>
            <a:endParaRPr lang="en-US" altLang="ko-KR" sz="3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370EFD94-5148-404C-A6E9-28085E5EE08C}"/>
              </a:ext>
            </a:extLst>
          </p:cNvPr>
          <p:cNvSpPr/>
          <p:nvPr/>
        </p:nvSpPr>
        <p:spPr>
          <a:xfrm>
            <a:off x="5283053" y="1570550"/>
            <a:ext cx="3148055" cy="2098703"/>
          </a:xfrm>
          <a:custGeom>
            <a:avLst/>
            <a:gdLst>
              <a:gd name="connsiteX0" fmla="*/ 0 w 3788144"/>
              <a:gd name="connsiteY0" fmla="*/ 0 h 2525429"/>
              <a:gd name="connsiteX1" fmla="*/ 3367231 w 3788144"/>
              <a:gd name="connsiteY1" fmla="*/ 0 h 2525429"/>
              <a:gd name="connsiteX2" fmla="*/ 3788144 w 3788144"/>
              <a:gd name="connsiteY2" fmla="*/ 420913 h 2525429"/>
              <a:gd name="connsiteX3" fmla="*/ 3788144 w 3788144"/>
              <a:gd name="connsiteY3" fmla="*/ 2525429 h 2525429"/>
              <a:gd name="connsiteX4" fmla="*/ 0 w 3788144"/>
              <a:gd name="connsiteY4" fmla="*/ 2525429 h 2525429"/>
              <a:gd name="connsiteX5" fmla="*/ 0 w 3788144"/>
              <a:gd name="connsiteY5" fmla="*/ 0 h 252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8144" h="2525429">
                <a:moveTo>
                  <a:pt x="0" y="0"/>
                </a:moveTo>
                <a:lnTo>
                  <a:pt x="3367231" y="0"/>
                </a:lnTo>
                <a:cubicBezTo>
                  <a:pt x="3599695" y="0"/>
                  <a:pt x="3788144" y="188449"/>
                  <a:pt x="3788144" y="420913"/>
                </a:cubicBezTo>
                <a:lnTo>
                  <a:pt x="3788144" y="2525429"/>
                </a:lnTo>
                <a:lnTo>
                  <a:pt x="0" y="2525429"/>
                </a:lnTo>
                <a:lnTo>
                  <a:pt x="0" y="0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816" tIns="305816" rIns="305816" bIns="937173" numCol="1" spcCol="1270" anchor="ctr" anchorCtr="0">
            <a:noAutofit/>
          </a:bodyPr>
          <a:lstStyle/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4300" kern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4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r>
              <a:rPr lang="ko-KR" altLang="en-US" sz="4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기반 </a:t>
            </a:r>
            <a:endParaRPr lang="en-US" altLang="ko-KR" sz="4300" kern="12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3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장르 예측</a:t>
            </a:r>
            <a:endParaRPr lang="ko-KR" altLang="en-US" sz="4300" kern="12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44B2FC42-E39B-494A-9DE1-B2043A70B30F}"/>
              </a:ext>
            </a:extLst>
          </p:cNvPr>
          <p:cNvSpPr/>
          <p:nvPr/>
        </p:nvSpPr>
        <p:spPr>
          <a:xfrm>
            <a:off x="4008583" y="3355822"/>
            <a:ext cx="1888833" cy="1049351"/>
          </a:xfrm>
          <a:custGeom>
            <a:avLst/>
            <a:gdLst>
              <a:gd name="connsiteX0" fmla="*/ 0 w 2272886"/>
              <a:gd name="connsiteY0" fmla="*/ 210457 h 1262714"/>
              <a:gd name="connsiteX1" fmla="*/ 210457 w 2272886"/>
              <a:gd name="connsiteY1" fmla="*/ 0 h 1262714"/>
              <a:gd name="connsiteX2" fmla="*/ 2062429 w 2272886"/>
              <a:gd name="connsiteY2" fmla="*/ 0 h 1262714"/>
              <a:gd name="connsiteX3" fmla="*/ 2272886 w 2272886"/>
              <a:gd name="connsiteY3" fmla="*/ 210457 h 1262714"/>
              <a:gd name="connsiteX4" fmla="*/ 2272886 w 2272886"/>
              <a:gd name="connsiteY4" fmla="*/ 1052257 h 1262714"/>
              <a:gd name="connsiteX5" fmla="*/ 2062429 w 2272886"/>
              <a:gd name="connsiteY5" fmla="*/ 1262714 h 1262714"/>
              <a:gd name="connsiteX6" fmla="*/ 210457 w 2272886"/>
              <a:gd name="connsiteY6" fmla="*/ 1262714 h 1262714"/>
              <a:gd name="connsiteX7" fmla="*/ 0 w 2272886"/>
              <a:gd name="connsiteY7" fmla="*/ 1052257 h 1262714"/>
              <a:gd name="connsiteX8" fmla="*/ 0 w 2272886"/>
              <a:gd name="connsiteY8" fmla="*/ 210457 h 126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2886" h="1262714">
                <a:moveTo>
                  <a:pt x="0" y="210457"/>
                </a:moveTo>
                <a:cubicBezTo>
                  <a:pt x="0" y="94225"/>
                  <a:pt x="94225" y="0"/>
                  <a:pt x="210457" y="0"/>
                </a:cubicBezTo>
                <a:lnTo>
                  <a:pt x="2062429" y="0"/>
                </a:lnTo>
                <a:cubicBezTo>
                  <a:pt x="2178661" y="0"/>
                  <a:pt x="2272886" y="94225"/>
                  <a:pt x="2272886" y="210457"/>
                </a:cubicBezTo>
                <a:lnTo>
                  <a:pt x="2272886" y="1052257"/>
                </a:lnTo>
                <a:cubicBezTo>
                  <a:pt x="2272886" y="1168489"/>
                  <a:pt x="2178661" y="1262714"/>
                  <a:pt x="2062429" y="1262714"/>
                </a:cubicBezTo>
                <a:lnTo>
                  <a:pt x="210457" y="1262714"/>
                </a:lnTo>
                <a:cubicBezTo>
                  <a:pt x="94225" y="1262714"/>
                  <a:pt x="0" y="1168489"/>
                  <a:pt x="0" y="1052257"/>
                </a:cubicBezTo>
                <a:lnTo>
                  <a:pt x="0" y="210457"/>
                </a:lnTo>
                <a:close/>
              </a:path>
            </a:pathLst>
          </a:custGeom>
          <a:solidFill>
            <a:srgbClr val="81AA1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5471" tIns="225471" rIns="225471" bIns="225471" numCol="1" spcCol="1270" anchor="ctr" anchorCtr="0">
            <a:noAutofit/>
          </a:bodyPr>
          <a:lstStyle/>
          <a:p>
            <a:pPr marL="0" lvl="0" indent="0" algn="ctr" defTabSz="1911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300" kern="1200" dirty="0"/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56643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9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9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6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17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2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6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29" grpId="0" animBg="1"/>
      <p:bldP spid="30" grpId="0" animBg="1"/>
      <p:bldP spid="33" grpId="0" animBg="1"/>
      <p:bldP spid="32" grpId="0" animBg="1"/>
      <p:bldP spid="36" grpId="0" animBg="1"/>
      <p:bldP spid="37" grpId="0" animBg="1"/>
      <p:bldP spid="59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2DF87EE1-3EDB-4B2D-8D88-78F30E954B1B}"/>
              </a:ext>
            </a:extLst>
          </p:cNvPr>
          <p:cNvSpPr/>
          <p:nvPr/>
        </p:nvSpPr>
        <p:spPr>
          <a:xfrm>
            <a:off x="5367375" y="2380881"/>
            <a:ext cx="3792244" cy="3792244"/>
          </a:xfrm>
          <a:prstGeom prst="ellipse">
            <a:avLst/>
          </a:prstGeom>
          <a:solidFill>
            <a:srgbClr val="F4F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E2DA27-EE66-4EDD-B6C6-E87F2DB6A01B}"/>
              </a:ext>
            </a:extLst>
          </p:cNvPr>
          <p:cNvSpPr/>
          <p:nvPr/>
        </p:nvSpPr>
        <p:spPr>
          <a:xfrm>
            <a:off x="315686" y="937348"/>
            <a:ext cx="4506685" cy="830997"/>
          </a:xfrm>
          <a:prstGeom prst="rect">
            <a:avLst/>
          </a:prstGeom>
          <a:solidFill>
            <a:srgbClr val="F4F1EA"/>
          </a:solidFill>
        </p:spPr>
        <p:txBody>
          <a:bodyPr wrap="square">
            <a:spAutoFit/>
          </a:bodyPr>
          <a:lstStyle/>
          <a:p>
            <a:r>
              <a:rPr lang="ko-KR" altLang="en-US" sz="4800" b="1" dirty="0">
                <a:ln w="22225">
                  <a:solidFill>
                    <a:srgbClr val="81AA11"/>
                  </a:solidFill>
                  <a:prstDash val="solid"/>
                </a:ln>
                <a:solidFill>
                  <a:srgbClr val="F4F1EA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팀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 구성 및 역할</a:t>
            </a:r>
            <a:endParaRPr lang="en-US" altLang="ko-KR" sz="4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HY엽서M" panose="02030600000101010101" pitchFamily="18" charset="-127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9C4503F-114B-40F6-8146-22520D169A49}"/>
              </a:ext>
            </a:extLst>
          </p:cNvPr>
          <p:cNvGrpSpPr/>
          <p:nvPr/>
        </p:nvGrpSpPr>
        <p:grpSpPr>
          <a:xfrm>
            <a:off x="1862481" y="2810801"/>
            <a:ext cx="6724648" cy="3362324"/>
            <a:chOff x="2415102" y="2543807"/>
            <a:chExt cx="4907864" cy="2453932"/>
          </a:xfrm>
        </p:grpSpPr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209329B-4AFF-472E-8B67-34C56E1F351B}"/>
                </a:ext>
              </a:extLst>
            </p:cNvPr>
            <p:cNvSpPr/>
            <p:nvPr/>
          </p:nvSpPr>
          <p:spPr>
            <a:xfrm>
              <a:off x="2415102" y="2543807"/>
              <a:ext cx="2453932" cy="2453932"/>
            </a:xfrm>
            <a:prstGeom prst="arc">
              <a:avLst>
                <a:gd name="adj1" fmla="val 5401343"/>
                <a:gd name="adj2" fmla="val 173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7B3BC796-F549-459F-96D1-5D49E6B8F2BC}"/>
                </a:ext>
              </a:extLst>
            </p:cNvPr>
            <p:cNvSpPr/>
            <p:nvPr/>
          </p:nvSpPr>
          <p:spPr>
            <a:xfrm>
              <a:off x="4869034" y="2543807"/>
              <a:ext cx="2453932" cy="2453932"/>
            </a:xfrm>
            <a:prstGeom prst="arc">
              <a:avLst>
                <a:gd name="adj1" fmla="val 16228136"/>
                <a:gd name="adj2" fmla="val 10814259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none" w="lg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58" name="원호 57">
            <a:extLst>
              <a:ext uri="{FF2B5EF4-FFF2-40B4-BE49-F238E27FC236}">
                <a16:creationId xmlns:a16="http://schemas.microsoft.com/office/drawing/2014/main" id="{4F1B4C91-08A4-4277-A7E7-9B92AA30359E}"/>
              </a:ext>
            </a:extLst>
          </p:cNvPr>
          <p:cNvSpPr/>
          <p:nvPr/>
        </p:nvSpPr>
        <p:spPr>
          <a:xfrm>
            <a:off x="5053457" y="2641732"/>
            <a:ext cx="3700462" cy="3700462"/>
          </a:xfrm>
          <a:prstGeom prst="arc">
            <a:avLst>
              <a:gd name="adj1" fmla="val 13131816"/>
              <a:gd name="adj2" fmla="val 10814259"/>
            </a:avLst>
          </a:prstGeom>
          <a:noFill/>
          <a:ln w="76200">
            <a:solidFill>
              <a:srgbClr val="7EA80A"/>
            </a:solidFill>
            <a:prstDash val="solid"/>
            <a:headEnd type="oval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55B71F90-8ED5-4703-8ADC-FAB9400DBE88}"/>
              </a:ext>
            </a:extLst>
          </p:cNvPr>
          <p:cNvSpPr/>
          <p:nvPr/>
        </p:nvSpPr>
        <p:spPr>
          <a:xfrm>
            <a:off x="1691133" y="2641612"/>
            <a:ext cx="3700462" cy="3700462"/>
          </a:xfrm>
          <a:prstGeom prst="arc">
            <a:avLst>
              <a:gd name="adj1" fmla="val 2383978"/>
              <a:gd name="adj2" fmla="val 21596705"/>
            </a:avLst>
          </a:prstGeom>
          <a:noFill/>
          <a:ln w="76200">
            <a:solidFill>
              <a:srgbClr val="3C3837"/>
            </a:solidFill>
            <a:prstDash val="solid"/>
            <a:headEnd type="oval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D1C6E0A-378F-4051-9EFC-985A76A5AA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91202" y="4382107"/>
            <a:ext cx="58" cy="21600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원호 60">
            <a:extLst>
              <a:ext uri="{FF2B5EF4-FFF2-40B4-BE49-F238E27FC236}">
                <a16:creationId xmlns:a16="http://schemas.microsoft.com/office/drawing/2014/main" id="{B6F79131-3A7F-43C1-9288-F4B09E37F4D7}"/>
              </a:ext>
            </a:extLst>
          </p:cNvPr>
          <p:cNvSpPr/>
          <p:nvPr/>
        </p:nvSpPr>
        <p:spPr>
          <a:xfrm>
            <a:off x="1666913" y="2639846"/>
            <a:ext cx="3700462" cy="3700462"/>
          </a:xfrm>
          <a:prstGeom prst="arc">
            <a:avLst>
              <a:gd name="adj1" fmla="val 11292880"/>
              <a:gd name="adj2" fmla="val 15077511"/>
            </a:avLst>
          </a:prstGeom>
          <a:noFill/>
          <a:ln w="187325">
            <a:solidFill>
              <a:srgbClr val="3C3837"/>
            </a:solidFill>
            <a:prstDash val="solid"/>
            <a:headEnd type="none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1F22F8CA-41C1-499F-8BD4-8E5E6317EFA2}"/>
              </a:ext>
            </a:extLst>
          </p:cNvPr>
          <p:cNvSpPr/>
          <p:nvPr/>
        </p:nvSpPr>
        <p:spPr>
          <a:xfrm>
            <a:off x="5064336" y="2605239"/>
            <a:ext cx="3700462" cy="3700462"/>
          </a:xfrm>
          <a:prstGeom prst="arc">
            <a:avLst>
              <a:gd name="adj1" fmla="val 970752"/>
              <a:gd name="adj2" fmla="val 4637610"/>
            </a:avLst>
          </a:prstGeom>
          <a:noFill/>
          <a:ln w="187325">
            <a:solidFill>
              <a:srgbClr val="81AA11"/>
            </a:solidFill>
            <a:prstDash val="solid"/>
            <a:headEnd type="none"/>
            <a:tailEnd type="non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7312FF9-E92C-4BDA-BBF7-467F12D47668}"/>
              </a:ext>
            </a:extLst>
          </p:cNvPr>
          <p:cNvSpPr/>
          <p:nvPr/>
        </p:nvSpPr>
        <p:spPr>
          <a:xfrm>
            <a:off x="2287023" y="3733660"/>
            <a:ext cx="2515075" cy="205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박주원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크롤링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시각화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TOP30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예측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발표 자료 작성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818D384-7CED-4FC4-9BD5-FB4AC57EE8C2}"/>
              </a:ext>
            </a:extLst>
          </p:cNvPr>
          <p:cNvSpPr/>
          <p:nvPr/>
        </p:nvSpPr>
        <p:spPr>
          <a:xfrm>
            <a:off x="5660226" y="3733660"/>
            <a:ext cx="2515075" cy="181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이혜원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크롤링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시각화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 코드 구현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발표 자료 작성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5222D32-22D5-40F8-8106-ECBD80407B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3188" y="4365874"/>
            <a:ext cx="58" cy="252000"/>
          </a:xfrm>
          <a:prstGeom prst="line">
            <a:avLst/>
          </a:prstGeom>
          <a:ln w="19050">
            <a:solidFill>
              <a:srgbClr val="81AA1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5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8AE718-A19C-433C-8AB7-D8E715114096}"/>
              </a:ext>
            </a:extLst>
          </p:cNvPr>
          <p:cNvSpPr/>
          <p:nvPr/>
        </p:nvSpPr>
        <p:spPr>
          <a:xfrm>
            <a:off x="4952322" y="1783834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데이터 수집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8EDCD6-AA6E-4A4F-880E-F31539EED766}"/>
              </a:ext>
            </a:extLst>
          </p:cNvPr>
          <p:cNvGrpSpPr/>
          <p:nvPr/>
        </p:nvGrpSpPr>
        <p:grpSpPr>
          <a:xfrm>
            <a:off x="5103538" y="3224192"/>
            <a:ext cx="4246700" cy="371514"/>
            <a:chOff x="1287325" y="2077901"/>
            <a:chExt cx="4246700" cy="3715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7726E3-4923-424D-B8DD-5FADC2E79A31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사용한 데이터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99213CF-0997-4E4B-9524-5D06FDCE3E39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2000" dirty="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44825A-5B09-42A7-BB61-1C85B5D15610}"/>
              </a:ext>
            </a:extLst>
          </p:cNvPr>
          <p:cNvGrpSpPr/>
          <p:nvPr/>
        </p:nvGrpSpPr>
        <p:grpSpPr>
          <a:xfrm>
            <a:off x="5103538" y="3843317"/>
            <a:ext cx="4246700" cy="371514"/>
            <a:chOff x="1287325" y="2077901"/>
            <a:chExt cx="4246700" cy="3715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F66D9A-5D01-44FC-88DE-229CAD140E2F}"/>
                </a:ext>
              </a:extLst>
            </p:cNvPr>
            <p:cNvSpPr txBox="1"/>
            <p:nvPr/>
          </p:nvSpPr>
          <p:spPr>
            <a:xfrm>
              <a:off x="1676400" y="2080083"/>
              <a:ext cx="38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멜론사이트 웹 </a:t>
              </a:r>
              <a:r>
                <a:rPr lang="ko-KR" altLang="en-US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Arial" panose="020B0604020202020204" pitchFamily="34" charset="0"/>
                </a:rPr>
                <a:t>크롤링</a:t>
              </a:r>
              <a:endPara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E745CEC-08B0-4D78-BA66-CDED7E8BA7CD}"/>
                </a:ext>
              </a:extLst>
            </p:cNvPr>
            <p:cNvSpPr/>
            <p:nvPr/>
          </p:nvSpPr>
          <p:spPr>
            <a:xfrm>
              <a:off x="1287325" y="2077901"/>
              <a:ext cx="369332" cy="369332"/>
            </a:xfrm>
            <a:prstGeom prst="ellipse">
              <a:avLst/>
            </a:prstGeom>
            <a:noFill/>
            <a:ln w="15875">
              <a:solidFill>
                <a:srgbClr val="81A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81AA1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000">
                <a:solidFill>
                  <a:srgbClr val="81AA1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61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endParaRPr lang="ko-KR" altLang="en-US" sz="40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데이터 수집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182101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데이터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3316A1-7AD6-434C-84D9-4C13A11FEDC9}"/>
              </a:ext>
            </a:extLst>
          </p:cNvPr>
          <p:cNvGrpSpPr/>
          <p:nvPr/>
        </p:nvGrpSpPr>
        <p:grpSpPr>
          <a:xfrm>
            <a:off x="1995810" y="2710007"/>
            <a:ext cx="5712479" cy="3595526"/>
            <a:chOff x="562059" y="2854229"/>
            <a:chExt cx="5443412" cy="342617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2CB9879-F123-44F9-9EA0-AD8918D2CE68}"/>
                </a:ext>
              </a:extLst>
            </p:cNvPr>
            <p:cNvCxnSpPr>
              <a:cxnSpLocks/>
            </p:cNvCxnSpPr>
            <p:nvPr/>
          </p:nvCxnSpPr>
          <p:spPr>
            <a:xfrm>
              <a:off x="2139853" y="3682272"/>
              <a:ext cx="2876066" cy="17039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DF6CD-E1B1-4B81-A8D2-51493703E8C0}"/>
                </a:ext>
              </a:extLst>
            </p:cNvPr>
            <p:cNvSpPr txBox="1"/>
            <p:nvPr/>
          </p:nvSpPr>
          <p:spPr>
            <a:xfrm>
              <a:off x="562059" y="5331639"/>
              <a:ext cx="1902705" cy="9487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멜론 차트 파인더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(1300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b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2010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 2022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년까지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13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연간 </a:t>
              </a:r>
              <a:r>
                <a:rPr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탑 </a:t>
              </a:r>
              <a:r>
                <a:rPr lang="en-US" altLang="ko-KR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앨범정보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가사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https://www.melon.com/chart/search/index.htm </a:t>
              </a:r>
            </a:p>
          </p:txBody>
        </p:sp>
        <p:sp>
          <p:nvSpPr>
            <p:cNvPr id="14" name="직사각형 10">
              <a:extLst>
                <a:ext uri="{FF2B5EF4-FFF2-40B4-BE49-F238E27FC236}">
                  <a16:creationId xmlns:a16="http://schemas.microsoft.com/office/drawing/2014/main" id="{8C776FCB-C205-4A7B-A0D1-CEB5D382D7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83601" y="2854169"/>
              <a:ext cx="1659624" cy="1659744"/>
            </a:xfrm>
            <a:prstGeom prst="roundRect">
              <a:avLst/>
            </a:prstGeom>
            <a:solidFill>
              <a:srgbClr val="8FC31F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5" name="그룹 13">
              <a:extLst>
                <a:ext uri="{FF2B5EF4-FFF2-40B4-BE49-F238E27FC236}">
                  <a16:creationId xmlns:a16="http://schemas.microsoft.com/office/drawing/2014/main" id="{D54F8C6B-0258-4AC5-BE5B-B4FBAD515B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868" y="3263665"/>
              <a:ext cx="1162886" cy="999203"/>
              <a:chOff x="9439275" y="2326046"/>
              <a:chExt cx="1204385" cy="1035440"/>
            </a:xfrm>
          </p:grpSpPr>
          <p:sp>
            <p:nvSpPr>
              <p:cNvPr id="16" name="Rectangle 304">
                <a:extLst>
                  <a:ext uri="{FF2B5EF4-FFF2-40B4-BE49-F238E27FC236}">
                    <a16:creationId xmlns:a16="http://schemas.microsoft.com/office/drawing/2014/main" id="{8548D09D-E149-43F9-AFFF-29A163A62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6210" y="2326046"/>
                <a:ext cx="1187450" cy="650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멜론 차트 파인더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Rectangle 304">
                <a:extLst>
                  <a:ext uri="{FF2B5EF4-FFF2-40B4-BE49-F238E27FC236}">
                    <a16:creationId xmlns:a16="http://schemas.microsoft.com/office/drawing/2014/main" id="{4FC656D7-B305-4E29-8622-FBEFCAF1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01</a:t>
                </a:r>
              </a:p>
            </p:txBody>
          </p:sp>
        </p:grpSp>
        <p:sp>
          <p:nvSpPr>
            <p:cNvPr id="19" name="직사각형 43">
              <a:extLst>
                <a:ext uri="{FF2B5EF4-FFF2-40B4-BE49-F238E27FC236}">
                  <a16:creationId xmlns:a16="http://schemas.microsoft.com/office/drawing/2014/main" id="{28003E6D-5C3D-4F7C-A306-0019CD8D9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096755" y="2869439"/>
              <a:ext cx="1659624" cy="1659744"/>
            </a:xfrm>
            <a:prstGeom prst="roundRect">
              <a:avLst/>
            </a:prstGeom>
            <a:solidFill>
              <a:srgbClr val="459D79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20" name="그룹 49">
              <a:extLst>
                <a:ext uri="{FF2B5EF4-FFF2-40B4-BE49-F238E27FC236}">
                  <a16:creationId xmlns:a16="http://schemas.microsoft.com/office/drawing/2014/main" id="{4C00FA76-9D77-4AF4-BC08-44C38195B4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8217" y="3131501"/>
              <a:ext cx="1364919" cy="1146636"/>
              <a:chOff x="10218948" y="2189089"/>
              <a:chExt cx="1413628" cy="1188220"/>
            </a:xfrm>
          </p:grpSpPr>
          <p:sp>
            <p:nvSpPr>
              <p:cNvPr id="21" name="Rectangle 304">
                <a:extLst>
                  <a:ext uri="{FF2B5EF4-FFF2-40B4-BE49-F238E27FC236}">
                    <a16:creationId xmlns:a16="http://schemas.microsoft.com/office/drawing/2014/main" id="{D645A096-96C8-4119-8BBF-819BF1319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8948" y="2189089"/>
                <a:ext cx="1413628" cy="924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멜론 </a:t>
                </a:r>
                <a:br>
                  <a:rPr kumimoji="0" lang="en-US" altLang="ko-KR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장르음악 </a:t>
                </a:r>
                <a:br>
                  <a:rPr kumimoji="0" lang="en-US" altLang="ko-KR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스테디셀러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Rectangle 304">
                <a:extLst>
                  <a:ext uri="{FF2B5EF4-FFF2-40B4-BE49-F238E27FC236}">
                    <a16:creationId xmlns:a16="http://schemas.microsoft.com/office/drawing/2014/main" id="{AACA9667-C514-40F9-9483-05C2EB4DD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2039" y="3058371"/>
                <a:ext cx="1187450" cy="318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02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21682-FDA7-4B83-8909-0B883F92420F}"/>
                </a:ext>
              </a:extLst>
            </p:cNvPr>
            <p:cNvSpPr txBox="1"/>
            <p:nvPr/>
          </p:nvSpPr>
          <p:spPr>
            <a:xfrm>
              <a:off x="3880544" y="5334146"/>
              <a:ext cx="2124927" cy="755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멜론 장르음악 스테디셀러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(2886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앨범정보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가사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b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https://www.melon.com/genre/song_list.htm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9DA25B1-9F6F-4D0B-9091-3A4CF53C7042}"/>
                </a:ext>
              </a:extLst>
            </p:cNvPr>
            <p:cNvCxnSpPr/>
            <p:nvPr/>
          </p:nvCxnSpPr>
          <p:spPr>
            <a:xfrm>
              <a:off x="1338313" y="5080591"/>
              <a:ext cx="350197" cy="0"/>
            </a:xfrm>
            <a:prstGeom prst="line">
              <a:avLst/>
            </a:prstGeom>
            <a:ln w="38100" cap="rnd">
              <a:solidFill>
                <a:srgbClr val="304050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6D3E9CE-0964-4933-9BCB-A69E5DCB83D0}"/>
                </a:ext>
              </a:extLst>
            </p:cNvPr>
            <p:cNvCxnSpPr/>
            <p:nvPr/>
          </p:nvCxnSpPr>
          <p:spPr>
            <a:xfrm>
              <a:off x="4767910" y="5095860"/>
              <a:ext cx="350197" cy="0"/>
            </a:xfrm>
            <a:prstGeom prst="line">
              <a:avLst/>
            </a:prstGeom>
            <a:ln w="38100" cap="rnd">
              <a:solidFill>
                <a:srgbClr val="97A0A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DD9EB4-C425-4ADF-AE46-50324693A679}"/>
              </a:ext>
            </a:extLst>
          </p:cNvPr>
          <p:cNvSpPr txBox="1"/>
          <p:nvPr/>
        </p:nvSpPr>
        <p:spPr>
          <a:xfrm>
            <a:off x="989415" y="1585020"/>
            <a:ext cx="7927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수집한 데이터</a:t>
            </a:r>
            <a:endParaRPr lang="en-US" altLang="ko-KR" dirty="0"/>
          </a:p>
          <a:p>
            <a:r>
              <a:rPr lang="ko-KR" altLang="en-US" dirty="0"/>
              <a:t>차트연도</a:t>
            </a:r>
            <a:r>
              <a:rPr lang="en-US" altLang="ko-KR" dirty="0"/>
              <a:t>, </a:t>
            </a:r>
            <a:r>
              <a:rPr lang="ko-KR" altLang="en-US" dirty="0"/>
              <a:t>순위</a:t>
            </a:r>
            <a:r>
              <a:rPr lang="en-US" altLang="ko-KR" dirty="0"/>
              <a:t>, </a:t>
            </a:r>
            <a:r>
              <a:rPr lang="ko-KR" altLang="en-US" dirty="0" err="1"/>
              <a:t>곡제목</a:t>
            </a:r>
            <a:r>
              <a:rPr lang="en-US" altLang="ko-KR" dirty="0"/>
              <a:t>, </a:t>
            </a:r>
            <a:r>
              <a:rPr lang="ko-KR" altLang="en-US" dirty="0" err="1"/>
              <a:t>가수명</a:t>
            </a:r>
            <a:r>
              <a:rPr lang="en-US" altLang="ko-KR" dirty="0"/>
              <a:t>, </a:t>
            </a:r>
            <a:r>
              <a:rPr lang="ko-KR" altLang="en-US" dirty="0" err="1"/>
              <a:t>좋아요수</a:t>
            </a:r>
            <a:r>
              <a:rPr lang="en-US" altLang="ko-KR" dirty="0"/>
              <a:t>, </a:t>
            </a:r>
            <a:r>
              <a:rPr lang="ko-KR" altLang="en-US" dirty="0"/>
              <a:t>가사</a:t>
            </a:r>
            <a:r>
              <a:rPr lang="en-US" altLang="ko-KR" dirty="0"/>
              <a:t>, </a:t>
            </a:r>
            <a:r>
              <a:rPr lang="ko-KR" altLang="en-US" dirty="0"/>
              <a:t>발매일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발매사</a:t>
            </a:r>
            <a:r>
              <a:rPr lang="en-US" altLang="ko-KR" dirty="0"/>
              <a:t>, </a:t>
            </a:r>
            <a:r>
              <a:rPr lang="ko-KR" altLang="en-US" dirty="0"/>
              <a:t>기획사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866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057F33-C27A-4139-9DBF-DE0D826A784D}"/>
              </a:ext>
            </a:extLst>
          </p:cNvPr>
          <p:cNvSpPr/>
          <p:nvPr/>
        </p:nvSpPr>
        <p:spPr>
          <a:xfrm>
            <a:off x="0" y="0"/>
            <a:ext cx="9906000" cy="561975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1D7DA4-17A1-40AD-ADFC-84F0C7AB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9278"/>
            <a:ext cx="9570244" cy="15435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B0EBE-46AC-428D-90F9-04FF7FFA00FF}"/>
              </a:ext>
            </a:extLst>
          </p:cNvPr>
          <p:cNvSpPr/>
          <p:nvPr/>
        </p:nvSpPr>
        <p:spPr>
          <a:xfrm>
            <a:off x="1078822" y="208032"/>
            <a:ext cx="716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>
                    <a:alpha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</a:t>
            </a:r>
            <a:r>
              <a:rPr lang="en-US" altLang="ko-KR" sz="4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1AA1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endParaRPr lang="ko-KR" altLang="en-US" sz="40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1AA1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1782985" y="331143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데이터 수집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F0B4DA-1863-4DF7-B101-ABF9C39C39B4}"/>
              </a:ext>
            </a:extLst>
          </p:cNvPr>
          <p:cNvSpPr txBox="1">
            <a:spLocks/>
          </p:cNvSpPr>
          <p:nvPr/>
        </p:nvSpPr>
        <p:spPr>
          <a:xfrm>
            <a:off x="1260107" y="1152941"/>
            <a:ext cx="2866169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spc="-150" dirty="0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멜론 사이트 웹 </a:t>
            </a:r>
            <a:r>
              <a:rPr lang="ko-KR" altLang="en-US" sz="2400" spc="-150" dirty="0" err="1"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ko-KR" altLang="en-US" sz="2400" spc="-150" dirty="0">
              <a:solidFill>
                <a:srgbClr val="304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DE0F4-FA06-40CD-99B0-BAD05A125B2A}"/>
              </a:ext>
            </a:extLst>
          </p:cNvPr>
          <p:cNvSpPr txBox="1"/>
          <p:nvPr/>
        </p:nvSpPr>
        <p:spPr>
          <a:xfrm>
            <a:off x="907862" y="1663666"/>
            <a:ext cx="619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사용한 </a:t>
            </a:r>
            <a:r>
              <a:rPr lang="ko-KR" altLang="en-US" dirty="0" err="1"/>
              <a:t>크롤링</a:t>
            </a:r>
            <a:r>
              <a:rPr lang="ko-KR" altLang="en-US" dirty="0"/>
              <a:t> 라이브러리</a:t>
            </a:r>
            <a:r>
              <a:rPr lang="en-US" altLang="ko-KR" dirty="0"/>
              <a:t>: requests, </a:t>
            </a:r>
            <a:r>
              <a:rPr lang="en-US" altLang="ko-KR" dirty="0" err="1"/>
              <a:t>BeautifulSoup</a:t>
            </a:r>
            <a:r>
              <a:rPr lang="en-US" altLang="ko-KR" dirty="0"/>
              <a:t>, selenium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C5144EE-E04E-4EF0-9E92-890F67857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54" y="2174391"/>
            <a:ext cx="6499736" cy="36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2858</TotalTime>
  <Words>2892</Words>
  <Application>Microsoft Office PowerPoint</Application>
  <PresentationFormat>A4 용지(210x297mm)</PresentationFormat>
  <Paragraphs>597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60" baseType="lpstr">
      <vt:lpstr>HY견고딕</vt:lpstr>
      <vt:lpstr>HY엽서M</vt:lpstr>
      <vt:lpstr>KoPub돋움체 Bold</vt:lpstr>
      <vt:lpstr>Söhne</vt:lpstr>
      <vt:lpstr>YD윤고딕 340</vt:lpstr>
      <vt:lpstr>굴림</vt:lpstr>
      <vt:lpstr>나눔바른고딕</vt:lpstr>
      <vt:lpstr>나눔스퀘어 Bold</vt:lpstr>
      <vt:lpstr>맑은 고딕</vt:lpstr>
      <vt:lpstr>함초롬바탕</vt:lpstr>
      <vt:lpstr>휴먼매직체</vt:lpstr>
      <vt:lpstr>Arial</vt:lpstr>
      <vt:lpstr>Arial Rounded MT Bold</vt:lpstr>
      <vt:lpstr>Bahnschrift SemiCondensed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zer543</dc:creator>
  <cp:lastModifiedBy>user</cp:lastModifiedBy>
  <cp:revision>492</cp:revision>
  <dcterms:created xsi:type="dcterms:W3CDTF">2019-12-09T07:56:16Z</dcterms:created>
  <dcterms:modified xsi:type="dcterms:W3CDTF">2023-10-11T03:57:51Z</dcterms:modified>
</cp:coreProperties>
</file>